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66" r:id="rId5"/>
    <p:sldId id="316" r:id="rId6"/>
    <p:sldId id="309" r:id="rId7"/>
    <p:sldId id="268" r:id="rId8"/>
    <p:sldId id="269" r:id="rId9"/>
    <p:sldId id="310" r:id="rId10"/>
    <p:sldId id="312" r:id="rId11"/>
    <p:sldId id="311" r:id="rId12"/>
    <p:sldId id="270" r:id="rId13"/>
    <p:sldId id="315" r:id="rId14"/>
    <p:sldId id="276" r:id="rId15"/>
    <p:sldId id="31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6190902-FF1E-42E5-A04E-DC2603D1EE84}">
          <p14:sldIdLst>
            <p14:sldId id="266"/>
            <p14:sldId id="316"/>
            <p14:sldId id="309"/>
            <p14:sldId id="268"/>
            <p14:sldId id="269"/>
            <p14:sldId id="310"/>
            <p14:sldId id="312"/>
            <p14:sldId id="311"/>
            <p14:sldId id="270"/>
            <p14:sldId id="315"/>
            <p14:sldId id="276"/>
            <p14:sldId id="31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F9A03A"/>
    <a:srgbClr val="A6AAAE"/>
    <a:srgbClr val="00FFFF"/>
    <a:srgbClr val="00CCFF"/>
    <a:srgbClr val="33CC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150C96-613C-0848-92EB-8B48462C1C9C}" v="1" dt="2023-05-22T15:01:22.8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6327"/>
  </p:normalViewPr>
  <p:slideViewPr>
    <p:cSldViewPr snapToGrid="0" snapToObjects="1">
      <p:cViewPr varScale="1">
        <p:scale>
          <a:sx n="95" d="100"/>
          <a:sy n="95" d="100"/>
        </p:scale>
        <p:origin x="632" y="7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BCF58F-90A3-4453-938F-52319005F100}" type="datetimeFigureOut">
              <a:rPr lang="en-US" smtClean="0"/>
              <a:t>12/28/2023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D6CE19-2206-4B55-9AA2-A3FD515C22A5}" type="slidenum">
              <a:rPr lang="en-US" smtClean="0"/>
              <a:t>‹#›</a:t>
            </a:fld>
            <a:endParaRPr lang="en-US" dirty="0"/>
          </a:p>
        </p:txBody>
      </p:sp>
    </p:spTree>
    <p:extLst>
      <p:ext uri="{BB962C8B-B14F-4D97-AF65-F5344CB8AC3E}">
        <p14:creationId xmlns:p14="http://schemas.microsoft.com/office/powerpoint/2010/main" val="926250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E5021-FCD7-D946-8AFC-17587987FB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CF84BA-7F55-2247-9769-7F3D2921AE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4C09D0-9970-334E-9F04-B8672C635DEB}"/>
              </a:ext>
            </a:extLst>
          </p:cNvPr>
          <p:cNvSpPr>
            <a:spLocks noGrp="1"/>
          </p:cNvSpPr>
          <p:nvPr>
            <p:ph type="dt" sz="half" idx="10"/>
          </p:nvPr>
        </p:nvSpPr>
        <p:spPr/>
        <p:txBody>
          <a:bodyPr/>
          <a:lstStyle/>
          <a:p>
            <a:fld id="{12B9E0FC-9BF8-B14A-9FEE-131EA6C9BDF9}" type="datetimeFigureOut">
              <a:rPr lang="en-US" smtClean="0"/>
              <a:t>12/28/2023</a:t>
            </a:fld>
            <a:endParaRPr lang="en-US" dirty="0"/>
          </a:p>
        </p:txBody>
      </p:sp>
      <p:sp>
        <p:nvSpPr>
          <p:cNvPr id="5" name="Footer Placeholder 4">
            <a:extLst>
              <a:ext uri="{FF2B5EF4-FFF2-40B4-BE49-F238E27FC236}">
                <a16:creationId xmlns:a16="http://schemas.microsoft.com/office/drawing/2014/main" id="{DAC814BF-B3F1-C84A-8A65-8DBBA087CF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627CF7-8166-3847-8170-CE6C87A45F95}"/>
              </a:ext>
            </a:extLst>
          </p:cNvPr>
          <p:cNvSpPr>
            <a:spLocks noGrp="1"/>
          </p:cNvSpPr>
          <p:nvPr>
            <p:ph type="sldNum" sz="quarter" idx="12"/>
          </p:nvPr>
        </p:nvSpPr>
        <p:spPr/>
        <p:txBody>
          <a:bodyPr/>
          <a:lstStyle/>
          <a:p>
            <a:fld id="{B6D4174F-305C-E74F-8592-33C660195716}" type="slidenum">
              <a:rPr lang="en-US" smtClean="0"/>
              <a:t>‹#›</a:t>
            </a:fld>
            <a:endParaRPr lang="en-US" dirty="0"/>
          </a:p>
        </p:txBody>
      </p:sp>
    </p:spTree>
    <p:extLst>
      <p:ext uri="{BB962C8B-B14F-4D97-AF65-F5344CB8AC3E}">
        <p14:creationId xmlns:p14="http://schemas.microsoft.com/office/powerpoint/2010/main" val="1913150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170F5-1DC0-B546-9E40-A8B84F3A9C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025BD0-EB6C-CF43-9B43-61FC8AAD88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D412FF-6FB5-7C4B-8BE8-215AEA62338B}"/>
              </a:ext>
            </a:extLst>
          </p:cNvPr>
          <p:cNvSpPr>
            <a:spLocks noGrp="1"/>
          </p:cNvSpPr>
          <p:nvPr>
            <p:ph type="dt" sz="half" idx="10"/>
          </p:nvPr>
        </p:nvSpPr>
        <p:spPr/>
        <p:txBody>
          <a:bodyPr/>
          <a:lstStyle/>
          <a:p>
            <a:fld id="{12B9E0FC-9BF8-B14A-9FEE-131EA6C9BDF9}" type="datetimeFigureOut">
              <a:rPr lang="en-US" smtClean="0"/>
              <a:t>12/28/2023</a:t>
            </a:fld>
            <a:endParaRPr lang="en-US" dirty="0"/>
          </a:p>
        </p:txBody>
      </p:sp>
      <p:sp>
        <p:nvSpPr>
          <p:cNvPr id="5" name="Footer Placeholder 4">
            <a:extLst>
              <a:ext uri="{FF2B5EF4-FFF2-40B4-BE49-F238E27FC236}">
                <a16:creationId xmlns:a16="http://schemas.microsoft.com/office/drawing/2014/main" id="{819A2E8D-583B-6E4A-8A0F-10237934AA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1B2007-D9D5-6C46-A8BD-35394308EDBD}"/>
              </a:ext>
            </a:extLst>
          </p:cNvPr>
          <p:cNvSpPr>
            <a:spLocks noGrp="1"/>
          </p:cNvSpPr>
          <p:nvPr>
            <p:ph type="sldNum" sz="quarter" idx="12"/>
          </p:nvPr>
        </p:nvSpPr>
        <p:spPr/>
        <p:txBody>
          <a:bodyPr/>
          <a:lstStyle/>
          <a:p>
            <a:fld id="{B6D4174F-305C-E74F-8592-33C660195716}" type="slidenum">
              <a:rPr lang="en-US" smtClean="0"/>
              <a:t>‹#›</a:t>
            </a:fld>
            <a:endParaRPr lang="en-US" dirty="0"/>
          </a:p>
        </p:txBody>
      </p:sp>
    </p:spTree>
    <p:extLst>
      <p:ext uri="{BB962C8B-B14F-4D97-AF65-F5344CB8AC3E}">
        <p14:creationId xmlns:p14="http://schemas.microsoft.com/office/powerpoint/2010/main" val="2848744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A4AD06-3E5B-6E40-B46F-BC5B87287D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18AE8D-126D-F547-87FE-E3DAE93DEE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DEDC49-A531-A341-B369-764E1B4EBF0D}"/>
              </a:ext>
            </a:extLst>
          </p:cNvPr>
          <p:cNvSpPr>
            <a:spLocks noGrp="1"/>
          </p:cNvSpPr>
          <p:nvPr>
            <p:ph type="dt" sz="half" idx="10"/>
          </p:nvPr>
        </p:nvSpPr>
        <p:spPr/>
        <p:txBody>
          <a:bodyPr/>
          <a:lstStyle/>
          <a:p>
            <a:fld id="{12B9E0FC-9BF8-B14A-9FEE-131EA6C9BDF9}" type="datetimeFigureOut">
              <a:rPr lang="en-US" smtClean="0"/>
              <a:t>12/28/2023</a:t>
            </a:fld>
            <a:endParaRPr lang="en-US" dirty="0"/>
          </a:p>
        </p:txBody>
      </p:sp>
      <p:sp>
        <p:nvSpPr>
          <p:cNvPr id="5" name="Footer Placeholder 4">
            <a:extLst>
              <a:ext uri="{FF2B5EF4-FFF2-40B4-BE49-F238E27FC236}">
                <a16:creationId xmlns:a16="http://schemas.microsoft.com/office/drawing/2014/main" id="{14EFF7DA-CE2B-E941-AFC3-3DB7BBD547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1F8A44-FF27-734F-B0D4-C34D0E2E23A3}"/>
              </a:ext>
            </a:extLst>
          </p:cNvPr>
          <p:cNvSpPr>
            <a:spLocks noGrp="1"/>
          </p:cNvSpPr>
          <p:nvPr>
            <p:ph type="sldNum" sz="quarter" idx="12"/>
          </p:nvPr>
        </p:nvSpPr>
        <p:spPr/>
        <p:txBody>
          <a:bodyPr/>
          <a:lstStyle/>
          <a:p>
            <a:fld id="{B6D4174F-305C-E74F-8592-33C660195716}" type="slidenum">
              <a:rPr lang="en-US" smtClean="0"/>
              <a:t>‹#›</a:t>
            </a:fld>
            <a:endParaRPr lang="en-US" dirty="0"/>
          </a:p>
        </p:txBody>
      </p:sp>
    </p:spTree>
    <p:extLst>
      <p:ext uri="{BB962C8B-B14F-4D97-AF65-F5344CB8AC3E}">
        <p14:creationId xmlns:p14="http://schemas.microsoft.com/office/powerpoint/2010/main" val="266421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0B279-6D68-1548-9A80-DA1C6FABF5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1F7B22-99CA-884E-B4BB-2AE8D1DD5D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029A28-687D-7340-AA04-69548AEE19AD}"/>
              </a:ext>
            </a:extLst>
          </p:cNvPr>
          <p:cNvSpPr>
            <a:spLocks noGrp="1"/>
          </p:cNvSpPr>
          <p:nvPr>
            <p:ph type="dt" sz="half" idx="10"/>
          </p:nvPr>
        </p:nvSpPr>
        <p:spPr/>
        <p:txBody>
          <a:bodyPr/>
          <a:lstStyle/>
          <a:p>
            <a:fld id="{12B9E0FC-9BF8-B14A-9FEE-131EA6C9BDF9}" type="datetimeFigureOut">
              <a:rPr lang="en-US" smtClean="0"/>
              <a:t>12/28/2023</a:t>
            </a:fld>
            <a:endParaRPr lang="en-US" dirty="0"/>
          </a:p>
        </p:txBody>
      </p:sp>
      <p:sp>
        <p:nvSpPr>
          <p:cNvPr id="5" name="Footer Placeholder 4">
            <a:extLst>
              <a:ext uri="{FF2B5EF4-FFF2-40B4-BE49-F238E27FC236}">
                <a16:creationId xmlns:a16="http://schemas.microsoft.com/office/drawing/2014/main" id="{843A2593-8EAB-384E-847D-4D2EE8FA95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B054CA-7C3C-3848-986D-B77D3A7EF92D}"/>
              </a:ext>
            </a:extLst>
          </p:cNvPr>
          <p:cNvSpPr>
            <a:spLocks noGrp="1"/>
          </p:cNvSpPr>
          <p:nvPr>
            <p:ph type="sldNum" sz="quarter" idx="12"/>
          </p:nvPr>
        </p:nvSpPr>
        <p:spPr/>
        <p:txBody>
          <a:bodyPr/>
          <a:lstStyle/>
          <a:p>
            <a:fld id="{B6D4174F-305C-E74F-8592-33C660195716}" type="slidenum">
              <a:rPr lang="en-US" smtClean="0"/>
              <a:t>‹#›</a:t>
            </a:fld>
            <a:endParaRPr lang="en-US" dirty="0"/>
          </a:p>
        </p:txBody>
      </p:sp>
    </p:spTree>
    <p:extLst>
      <p:ext uri="{BB962C8B-B14F-4D97-AF65-F5344CB8AC3E}">
        <p14:creationId xmlns:p14="http://schemas.microsoft.com/office/powerpoint/2010/main" val="3385803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252D0-08DC-714A-9D32-370167AA58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593625-66F6-F845-B67A-84D0FB5B24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EEDE82-9BD0-364B-A778-0E1E229F101B}"/>
              </a:ext>
            </a:extLst>
          </p:cNvPr>
          <p:cNvSpPr>
            <a:spLocks noGrp="1"/>
          </p:cNvSpPr>
          <p:nvPr>
            <p:ph type="dt" sz="half" idx="10"/>
          </p:nvPr>
        </p:nvSpPr>
        <p:spPr/>
        <p:txBody>
          <a:bodyPr/>
          <a:lstStyle/>
          <a:p>
            <a:fld id="{12B9E0FC-9BF8-B14A-9FEE-131EA6C9BDF9}" type="datetimeFigureOut">
              <a:rPr lang="en-US" smtClean="0"/>
              <a:t>12/28/2023</a:t>
            </a:fld>
            <a:endParaRPr lang="en-US" dirty="0"/>
          </a:p>
        </p:txBody>
      </p:sp>
      <p:sp>
        <p:nvSpPr>
          <p:cNvPr id="5" name="Footer Placeholder 4">
            <a:extLst>
              <a:ext uri="{FF2B5EF4-FFF2-40B4-BE49-F238E27FC236}">
                <a16:creationId xmlns:a16="http://schemas.microsoft.com/office/drawing/2014/main" id="{FACE8ED2-1992-364B-926D-76336644C4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3A44BD-FC01-3344-9FA4-748786DFA980}"/>
              </a:ext>
            </a:extLst>
          </p:cNvPr>
          <p:cNvSpPr>
            <a:spLocks noGrp="1"/>
          </p:cNvSpPr>
          <p:nvPr>
            <p:ph type="sldNum" sz="quarter" idx="12"/>
          </p:nvPr>
        </p:nvSpPr>
        <p:spPr/>
        <p:txBody>
          <a:bodyPr/>
          <a:lstStyle/>
          <a:p>
            <a:fld id="{B6D4174F-305C-E74F-8592-33C660195716}" type="slidenum">
              <a:rPr lang="en-US" smtClean="0"/>
              <a:t>‹#›</a:t>
            </a:fld>
            <a:endParaRPr lang="en-US" dirty="0"/>
          </a:p>
        </p:txBody>
      </p:sp>
    </p:spTree>
    <p:extLst>
      <p:ext uri="{BB962C8B-B14F-4D97-AF65-F5344CB8AC3E}">
        <p14:creationId xmlns:p14="http://schemas.microsoft.com/office/powerpoint/2010/main" val="4269469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6F0F5-6E9F-B14F-AA32-FE807F5C3C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64FFCF-3657-1B49-A58D-C3FF70C5D2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D25A71-B38C-804C-817C-1E08C55C19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99F7C6-C79E-F84D-844D-E4C8D86FC6CB}"/>
              </a:ext>
            </a:extLst>
          </p:cNvPr>
          <p:cNvSpPr>
            <a:spLocks noGrp="1"/>
          </p:cNvSpPr>
          <p:nvPr>
            <p:ph type="dt" sz="half" idx="10"/>
          </p:nvPr>
        </p:nvSpPr>
        <p:spPr/>
        <p:txBody>
          <a:bodyPr/>
          <a:lstStyle/>
          <a:p>
            <a:fld id="{12B9E0FC-9BF8-B14A-9FEE-131EA6C9BDF9}" type="datetimeFigureOut">
              <a:rPr lang="en-US" smtClean="0"/>
              <a:t>12/28/2023</a:t>
            </a:fld>
            <a:endParaRPr lang="en-US" dirty="0"/>
          </a:p>
        </p:txBody>
      </p:sp>
      <p:sp>
        <p:nvSpPr>
          <p:cNvPr id="6" name="Footer Placeholder 5">
            <a:extLst>
              <a:ext uri="{FF2B5EF4-FFF2-40B4-BE49-F238E27FC236}">
                <a16:creationId xmlns:a16="http://schemas.microsoft.com/office/drawing/2014/main" id="{B04C7087-FEA6-5A49-A830-3DE3FCF15C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13BEEA-7B2A-DE4B-A927-F0602A5E28BB}"/>
              </a:ext>
            </a:extLst>
          </p:cNvPr>
          <p:cNvSpPr>
            <a:spLocks noGrp="1"/>
          </p:cNvSpPr>
          <p:nvPr>
            <p:ph type="sldNum" sz="quarter" idx="12"/>
          </p:nvPr>
        </p:nvSpPr>
        <p:spPr/>
        <p:txBody>
          <a:bodyPr/>
          <a:lstStyle/>
          <a:p>
            <a:fld id="{B6D4174F-305C-E74F-8592-33C660195716}" type="slidenum">
              <a:rPr lang="en-US" smtClean="0"/>
              <a:t>‹#›</a:t>
            </a:fld>
            <a:endParaRPr lang="en-US" dirty="0"/>
          </a:p>
        </p:txBody>
      </p:sp>
    </p:spTree>
    <p:extLst>
      <p:ext uri="{BB962C8B-B14F-4D97-AF65-F5344CB8AC3E}">
        <p14:creationId xmlns:p14="http://schemas.microsoft.com/office/powerpoint/2010/main" val="2477731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D1FB1-7086-144D-8D4A-386DE8FC8D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A38821-A0BF-954D-9337-C665155868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E30B26-D4FE-1A44-9396-088B86BE2A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8944CC-88F1-D04B-9855-ABD53FEA12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B52316-F4E2-F14C-8B46-C211CA9D98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17B746-50BE-7F40-9CCD-51C3C4A2D050}"/>
              </a:ext>
            </a:extLst>
          </p:cNvPr>
          <p:cNvSpPr>
            <a:spLocks noGrp="1"/>
          </p:cNvSpPr>
          <p:nvPr>
            <p:ph type="dt" sz="half" idx="10"/>
          </p:nvPr>
        </p:nvSpPr>
        <p:spPr/>
        <p:txBody>
          <a:bodyPr/>
          <a:lstStyle/>
          <a:p>
            <a:fld id="{12B9E0FC-9BF8-B14A-9FEE-131EA6C9BDF9}" type="datetimeFigureOut">
              <a:rPr lang="en-US" smtClean="0"/>
              <a:t>12/28/2023</a:t>
            </a:fld>
            <a:endParaRPr lang="en-US" dirty="0"/>
          </a:p>
        </p:txBody>
      </p:sp>
      <p:sp>
        <p:nvSpPr>
          <p:cNvPr id="8" name="Footer Placeholder 7">
            <a:extLst>
              <a:ext uri="{FF2B5EF4-FFF2-40B4-BE49-F238E27FC236}">
                <a16:creationId xmlns:a16="http://schemas.microsoft.com/office/drawing/2014/main" id="{3C5E4719-5701-8045-8929-54D43AA1B69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0EDB553-5151-0E47-A48A-05B763BEDB69}"/>
              </a:ext>
            </a:extLst>
          </p:cNvPr>
          <p:cNvSpPr>
            <a:spLocks noGrp="1"/>
          </p:cNvSpPr>
          <p:nvPr>
            <p:ph type="sldNum" sz="quarter" idx="12"/>
          </p:nvPr>
        </p:nvSpPr>
        <p:spPr/>
        <p:txBody>
          <a:bodyPr/>
          <a:lstStyle/>
          <a:p>
            <a:fld id="{B6D4174F-305C-E74F-8592-33C660195716}" type="slidenum">
              <a:rPr lang="en-US" smtClean="0"/>
              <a:t>‹#›</a:t>
            </a:fld>
            <a:endParaRPr lang="en-US" dirty="0"/>
          </a:p>
        </p:txBody>
      </p:sp>
    </p:spTree>
    <p:extLst>
      <p:ext uri="{BB962C8B-B14F-4D97-AF65-F5344CB8AC3E}">
        <p14:creationId xmlns:p14="http://schemas.microsoft.com/office/powerpoint/2010/main" val="2083754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F7BC4-2047-C049-80CA-4E983A6F3D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AADF2B-9E6A-EB49-A3D4-8D6241E7AFAC}"/>
              </a:ext>
            </a:extLst>
          </p:cNvPr>
          <p:cNvSpPr>
            <a:spLocks noGrp="1"/>
          </p:cNvSpPr>
          <p:nvPr>
            <p:ph type="dt" sz="half" idx="10"/>
          </p:nvPr>
        </p:nvSpPr>
        <p:spPr/>
        <p:txBody>
          <a:bodyPr/>
          <a:lstStyle/>
          <a:p>
            <a:fld id="{12B9E0FC-9BF8-B14A-9FEE-131EA6C9BDF9}" type="datetimeFigureOut">
              <a:rPr lang="en-US" smtClean="0"/>
              <a:t>12/28/2023</a:t>
            </a:fld>
            <a:endParaRPr lang="en-US" dirty="0"/>
          </a:p>
        </p:txBody>
      </p:sp>
      <p:sp>
        <p:nvSpPr>
          <p:cNvPr id="4" name="Footer Placeholder 3">
            <a:extLst>
              <a:ext uri="{FF2B5EF4-FFF2-40B4-BE49-F238E27FC236}">
                <a16:creationId xmlns:a16="http://schemas.microsoft.com/office/drawing/2014/main" id="{EB02865E-8A8D-844E-AD96-7BBF0525DC9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A826BC6-0F2C-1D4E-A8B7-A4DD53AB8679}"/>
              </a:ext>
            </a:extLst>
          </p:cNvPr>
          <p:cNvSpPr>
            <a:spLocks noGrp="1"/>
          </p:cNvSpPr>
          <p:nvPr>
            <p:ph type="sldNum" sz="quarter" idx="12"/>
          </p:nvPr>
        </p:nvSpPr>
        <p:spPr/>
        <p:txBody>
          <a:bodyPr/>
          <a:lstStyle/>
          <a:p>
            <a:fld id="{B6D4174F-305C-E74F-8592-33C660195716}" type="slidenum">
              <a:rPr lang="en-US" smtClean="0"/>
              <a:t>‹#›</a:t>
            </a:fld>
            <a:endParaRPr lang="en-US" dirty="0"/>
          </a:p>
        </p:txBody>
      </p:sp>
    </p:spTree>
    <p:extLst>
      <p:ext uri="{BB962C8B-B14F-4D97-AF65-F5344CB8AC3E}">
        <p14:creationId xmlns:p14="http://schemas.microsoft.com/office/powerpoint/2010/main" val="2867738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F56083-AAD6-2B41-9A9B-0F7B02CE0874}"/>
              </a:ext>
            </a:extLst>
          </p:cNvPr>
          <p:cNvSpPr>
            <a:spLocks noGrp="1"/>
          </p:cNvSpPr>
          <p:nvPr>
            <p:ph type="dt" sz="half" idx="10"/>
          </p:nvPr>
        </p:nvSpPr>
        <p:spPr/>
        <p:txBody>
          <a:bodyPr/>
          <a:lstStyle/>
          <a:p>
            <a:fld id="{12B9E0FC-9BF8-B14A-9FEE-131EA6C9BDF9}" type="datetimeFigureOut">
              <a:rPr lang="en-US" smtClean="0"/>
              <a:t>12/28/2023</a:t>
            </a:fld>
            <a:endParaRPr lang="en-US" dirty="0"/>
          </a:p>
        </p:txBody>
      </p:sp>
      <p:sp>
        <p:nvSpPr>
          <p:cNvPr id="3" name="Footer Placeholder 2">
            <a:extLst>
              <a:ext uri="{FF2B5EF4-FFF2-40B4-BE49-F238E27FC236}">
                <a16:creationId xmlns:a16="http://schemas.microsoft.com/office/drawing/2014/main" id="{D543EB33-FFC9-5345-872F-6C7ADA19DD9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925EA5D-B30E-E045-95F4-A764EFE0D2EC}"/>
              </a:ext>
            </a:extLst>
          </p:cNvPr>
          <p:cNvSpPr>
            <a:spLocks noGrp="1"/>
          </p:cNvSpPr>
          <p:nvPr>
            <p:ph type="sldNum" sz="quarter" idx="12"/>
          </p:nvPr>
        </p:nvSpPr>
        <p:spPr/>
        <p:txBody>
          <a:bodyPr/>
          <a:lstStyle/>
          <a:p>
            <a:fld id="{B6D4174F-305C-E74F-8592-33C660195716}" type="slidenum">
              <a:rPr lang="en-US" smtClean="0"/>
              <a:t>‹#›</a:t>
            </a:fld>
            <a:endParaRPr lang="en-US" dirty="0"/>
          </a:p>
        </p:txBody>
      </p:sp>
    </p:spTree>
    <p:extLst>
      <p:ext uri="{BB962C8B-B14F-4D97-AF65-F5344CB8AC3E}">
        <p14:creationId xmlns:p14="http://schemas.microsoft.com/office/powerpoint/2010/main" val="152348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C6C7B-C7C5-5D45-A3E8-B5864CF486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5A3306-51D2-6048-BF0D-78C1810539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B110C6-602D-AD42-A1A1-DD4B69B5CE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1EF316-4F76-7840-A523-807911A6F61E}"/>
              </a:ext>
            </a:extLst>
          </p:cNvPr>
          <p:cNvSpPr>
            <a:spLocks noGrp="1"/>
          </p:cNvSpPr>
          <p:nvPr>
            <p:ph type="dt" sz="half" idx="10"/>
          </p:nvPr>
        </p:nvSpPr>
        <p:spPr/>
        <p:txBody>
          <a:bodyPr/>
          <a:lstStyle/>
          <a:p>
            <a:fld id="{12B9E0FC-9BF8-B14A-9FEE-131EA6C9BDF9}" type="datetimeFigureOut">
              <a:rPr lang="en-US" smtClean="0"/>
              <a:t>12/28/2023</a:t>
            </a:fld>
            <a:endParaRPr lang="en-US" dirty="0"/>
          </a:p>
        </p:txBody>
      </p:sp>
      <p:sp>
        <p:nvSpPr>
          <p:cNvPr id="6" name="Footer Placeholder 5">
            <a:extLst>
              <a:ext uri="{FF2B5EF4-FFF2-40B4-BE49-F238E27FC236}">
                <a16:creationId xmlns:a16="http://schemas.microsoft.com/office/drawing/2014/main" id="{8C497CCC-326A-0648-B5B6-59CBFB20F2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2330FB-C8A2-EC46-A8AA-9A930512362A}"/>
              </a:ext>
            </a:extLst>
          </p:cNvPr>
          <p:cNvSpPr>
            <a:spLocks noGrp="1"/>
          </p:cNvSpPr>
          <p:nvPr>
            <p:ph type="sldNum" sz="quarter" idx="12"/>
          </p:nvPr>
        </p:nvSpPr>
        <p:spPr/>
        <p:txBody>
          <a:bodyPr/>
          <a:lstStyle/>
          <a:p>
            <a:fld id="{B6D4174F-305C-E74F-8592-33C660195716}" type="slidenum">
              <a:rPr lang="en-US" smtClean="0"/>
              <a:t>‹#›</a:t>
            </a:fld>
            <a:endParaRPr lang="en-US" dirty="0"/>
          </a:p>
        </p:txBody>
      </p:sp>
    </p:spTree>
    <p:extLst>
      <p:ext uri="{BB962C8B-B14F-4D97-AF65-F5344CB8AC3E}">
        <p14:creationId xmlns:p14="http://schemas.microsoft.com/office/powerpoint/2010/main" val="4232570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59C60-5917-9740-B984-D41B19172D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E040D5-651E-8D46-BEB5-DCEE6D9675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C112040-17C5-7444-AFF2-AC9E69BDB1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5488D1-7302-5740-85FE-E4A07C3370B1}"/>
              </a:ext>
            </a:extLst>
          </p:cNvPr>
          <p:cNvSpPr>
            <a:spLocks noGrp="1"/>
          </p:cNvSpPr>
          <p:nvPr>
            <p:ph type="dt" sz="half" idx="10"/>
          </p:nvPr>
        </p:nvSpPr>
        <p:spPr/>
        <p:txBody>
          <a:bodyPr/>
          <a:lstStyle/>
          <a:p>
            <a:fld id="{12B9E0FC-9BF8-B14A-9FEE-131EA6C9BDF9}" type="datetimeFigureOut">
              <a:rPr lang="en-US" smtClean="0"/>
              <a:t>12/28/2023</a:t>
            </a:fld>
            <a:endParaRPr lang="en-US" dirty="0"/>
          </a:p>
        </p:txBody>
      </p:sp>
      <p:sp>
        <p:nvSpPr>
          <p:cNvPr id="6" name="Footer Placeholder 5">
            <a:extLst>
              <a:ext uri="{FF2B5EF4-FFF2-40B4-BE49-F238E27FC236}">
                <a16:creationId xmlns:a16="http://schemas.microsoft.com/office/drawing/2014/main" id="{579450A4-4E6E-E146-BDA6-F6BE3AEA8D8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515843A-8A09-EF4E-886B-89A8E1590E93}"/>
              </a:ext>
            </a:extLst>
          </p:cNvPr>
          <p:cNvSpPr>
            <a:spLocks noGrp="1"/>
          </p:cNvSpPr>
          <p:nvPr>
            <p:ph type="sldNum" sz="quarter" idx="12"/>
          </p:nvPr>
        </p:nvSpPr>
        <p:spPr/>
        <p:txBody>
          <a:bodyPr/>
          <a:lstStyle/>
          <a:p>
            <a:fld id="{B6D4174F-305C-E74F-8592-33C660195716}" type="slidenum">
              <a:rPr lang="en-US" smtClean="0"/>
              <a:t>‹#›</a:t>
            </a:fld>
            <a:endParaRPr lang="en-US" dirty="0"/>
          </a:p>
        </p:txBody>
      </p:sp>
    </p:spTree>
    <p:extLst>
      <p:ext uri="{BB962C8B-B14F-4D97-AF65-F5344CB8AC3E}">
        <p14:creationId xmlns:p14="http://schemas.microsoft.com/office/powerpoint/2010/main" val="925762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7FE1AF-B150-7743-B4A9-76F8ECB2C9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B7D7DC-1C49-CC47-A156-775147F35B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FAAF41-6754-984C-9A1C-123070D691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9E0FC-9BF8-B14A-9FEE-131EA6C9BDF9}" type="datetimeFigureOut">
              <a:rPr lang="en-US" smtClean="0"/>
              <a:t>12/28/2023</a:t>
            </a:fld>
            <a:endParaRPr lang="en-US" dirty="0"/>
          </a:p>
        </p:txBody>
      </p:sp>
      <p:sp>
        <p:nvSpPr>
          <p:cNvPr id="5" name="Footer Placeholder 4">
            <a:extLst>
              <a:ext uri="{FF2B5EF4-FFF2-40B4-BE49-F238E27FC236}">
                <a16:creationId xmlns:a16="http://schemas.microsoft.com/office/drawing/2014/main" id="{CF312C9A-27EA-C347-AE3A-681A2621C0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0F64A4C-E3C9-2D40-BB9F-93DCD885C8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D4174F-305C-E74F-8592-33C660195716}" type="slidenum">
              <a:rPr lang="en-US" smtClean="0"/>
              <a:t>‹#›</a:t>
            </a:fld>
            <a:endParaRPr lang="en-US" dirty="0"/>
          </a:p>
        </p:txBody>
      </p:sp>
    </p:spTree>
    <p:extLst>
      <p:ext uri="{BB962C8B-B14F-4D97-AF65-F5344CB8AC3E}">
        <p14:creationId xmlns:p14="http://schemas.microsoft.com/office/powerpoint/2010/main" val="428201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myhealthtoolkitla.com/links/fmolhs" TargetMode="External"/><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myhealthtoolkitla.com/links/fmolhs"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myhealthtoolkitla.com/links/fmolhs"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myhealthtoolkitla.com/links/fmolhs"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myhealthtoolkitla.com/links/fmolh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myhealthtoolkitla.com/links/fmolh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myhealthtoolkitla.com/links/fmolhs"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myhealthtoolkitla.com/links/fmolhs"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myhealthtoolkitla.com/links/fmolhs"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158BF97C-97CF-CC45-A66D-03AF5B2D90B5}"/>
              </a:ext>
            </a:extLst>
          </p:cNvPr>
          <p:cNvPicPr>
            <a:picLocks noChangeAspect="1"/>
          </p:cNvPicPr>
          <p:nvPr/>
        </p:nvPicPr>
        <p:blipFill rotWithShape="1">
          <a:blip r:embed="rId2"/>
          <a:srcRect r="3217"/>
          <a:stretch/>
        </p:blipFill>
        <p:spPr>
          <a:xfrm>
            <a:off x="8738075" y="-4928"/>
            <a:ext cx="3453925" cy="1397000"/>
          </a:xfrm>
          <a:prstGeom prst="rect">
            <a:avLst/>
          </a:prstGeom>
        </p:spPr>
      </p:pic>
      <p:sp>
        <p:nvSpPr>
          <p:cNvPr id="6" name="Rectangle 5">
            <a:extLst>
              <a:ext uri="{FF2B5EF4-FFF2-40B4-BE49-F238E27FC236}">
                <a16:creationId xmlns:a16="http://schemas.microsoft.com/office/drawing/2014/main" id="{85CE6613-6450-E04B-B877-4CA130657303}"/>
              </a:ext>
            </a:extLst>
          </p:cNvPr>
          <p:cNvSpPr/>
          <p:nvPr/>
        </p:nvSpPr>
        <p:spPr>
          <a:xfrm>
            <a:off x="0" y="6105068"/>
            <a:ext cx="12192000" cy="95720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www.MyHealthToolkitLA.com/links/fmolhs</a:t>
            </a:r>
          </a:p>
        </p:txBody>
      </p:sp>
      <p:pic>
        <p:nvPicPr>
          <p:cNvPr id="8" name="Picture 7" descr="Text&#10;&#10;Description automatically generated with medium confidence">
            <a:extLst>
              <a:ext uri="{FF2B5EF4-FFF2-40B4-BE49-F238E27FC236}">
                <a16:creationId xmlns:a16="http://schemas.microsoft.com/office/drawing/2014/main" id="{25F0A4B7-5724-384C-85E0-AF28A0D1DD80}"/>
              </a:ext>
            </a:extLst>
          </p:cNvPr>
          <p:cNvPicPr>
            <a:picLocks noChangeAspect="1"/>
          </p:cNvPicPr>
          <p:nvPr/>
        </p:nvPicPr>
        <p:blipFill rotWithShape="1">
          <a:blip r:embed="rId3"/>
          <a:srcRect r="65874"/>
          <a:stretch/>
        </p:blipFill>
        <p:spPr>
          <a:xfrm>
            <a:off x="11229535" y="6176059"/>
            <a:ext cx="732430" cy="774700"/>
          </a:xfrm>
          <a:prstGeom prst="rect">
            <a:avLst/>
          </a:prstGeom>
        </p:spPr>
      </p:pic>
      <p:sp>
        <p:nvSpPr>
          <p:cNvPr id="21" name="Subtitle 2">
            <a:extLst>
              <a:ext uri="{FF2B5EF4-FFF2-40B4-BE49-F238E27FC236}">
                <a16:creationId xmlns:a16="http://schemas.microsoft.com/office/drawing/2014/main" id="{E218F0B4-FE15-48FB-A880-9A0423AC38FF}"/>
              </a:ext>
            </a:extLst>
          </p:cNvPr>
          <p:cNvSpPr txBox="1">
            <a:spLocks/>
          </p:cNvSpPr>
          <p:nvPr/>
        </p:nvSpPr>
        <p:spPr>
          <a:xfrm>
            <a:off x="368485" y="-139148"/>
            <a:ext cx="8898210" cy="2663687"/>
          </a:xfrm>
          <a:prstGeom prst="rect">
            <a:avLst/>
          </a:prstGeom>
        </p:spPr>
        <p:txBody>
          <a:bodyPr vert="horz" lIns="68580" tIns="34290" rIns="68580" bIns="3429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Avenir Medium"/>
                <a:ea typeface="+mn-ea"/>
                <a:cs typeface="Avenir Medium"/>
              </a:defRPr>
            </a:lvl1pPr>
            <a:lvl2pPr marL="742950" indent="-285750" algn="l" defTabSz="457200" rtl="0" eaLnBrk="1" latinLnBrk="0" hangingPunct="1">
              <a:spcBef>
                <a:spcPct val="20000"/>
              </a:spcBef>
              <a:buFont typeface="Arial"/>
              <a:buChar char="–"/>
              <a:defRPr sz="2800" kern="1200">
                <a:solidFill>
                  <a:schemeClr val="tx1"/>
                </a:solidFill>
                <a:latin typeface="Avenir Medium"/>
                <a:ea typeface="+mn-ea"/>
                <a:cs typeface="Avenir Medium"/>
              </a:defRPr>
            </a:lvl2pPr>
            <a:lvl3pPr marL="1143000" indent="-228600" algn="l" defTabSz="457200" rtl="0" eaLnBrk="1" latinLnBrk="0" hangingPunct="1">
              <a:spcBef>
                <a:spcPct val="20000"/>
              </a:spcBef>
              <a:buFont typeface="Arial"/>
              <a:buChar char="•"/>
              <a:defRPr sz="2400" kern="1200">
                <a:solidFill>
                  <a:schemeClr val="tx1"/>
                </a:solidFill>
                <a:latin typeface="Avenir Medium"/>
                <a:ea typeface="+mn-ea"/>
                <a:cs typeface="Avenir Medium"/>
              </a:defRPr>
            </a:lvl3pPr>
            <a:lvl4pPr marL="1600200" indent="-228600" algn="l" defTabSz="457200" rtl="0" eaLnBrk="1" latinLnBrk="0" hangingPunct="1">
              <a:spcBef>
                <a:spcPct val="20000"/>
              </a:spcBef>
              <a:buFont typeface="Arial"/>
              <a:buChar char="–"/>
              <a:defRPr sz="2000" kern="1200">
                <a:solidFill>
                  <a:schemeClr val="tx1"/>
                </a:solidFill>
                <a:latin typeface="Avenir Medium"/>
                <a:ea typeface="+mn-ea"/>
                <a:cs typeface="Avenir Medium"/>
              </a:defRPr>
            </a:lvl4pPr>
            <a:lvl5pPr marL="2057400" indent="-228600" algn="l" defTabSz="457200" rtl="0" eaLnBrk="1" latinLnBrk="0" hangingPunct="1">
              <a:spcBef>
                <a:spcPct val="20000"/>
              </a:spcBef>
              <a:buFont typeface="Arial"/>
              <a:buChar char="»"/>
              <a:defRPr sz="2000" kern="1200">
                <a:solidFill>
                  <a:schemeClr val="tx1"/>
                </a:solidFill>
                <a:latin typeface="Avenir Medium"/>
                <a:ea typeface="+mn-ea"/>
                <a:cs typeface="Avenir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sz="3000" b="1" dirty="0">
              <a:solidFill>
                <a:srgbClr val="004271"/>
              </a:solidFill>
            </a:endParaRPr>
          </a:p>
          <a:p>
            <a:pPr marL="0" indent="0" algn="ctr">
              <a:buNone/>
            </a:pPr>
            <a:endParaRPr lang="en-US" sz="3000" b="1" dirty="0">
              <a:solidFill>
                <a:srgbClr val="004271"/>
              </a:solidFill>
            </a:endParaRPr>
          </a:p>
          <a:p>
            <a:pPr marL="0" indent="0">
              <a:spcBef>
                <a:spcPct val="0"/>
              </a:spcBef>
              <a:buNone/>
              <a:defRPr/>
            </a:pPr>
            <a:r>
              <a:rPr kumimoji="0" lang="en-US" sz="5400" b="1" i="0" u="none" strike="noStrike" kern="1200" cap="none" spc="0" normalizeH="0" baseline="0" noProof="0" dirty="0">
                <a:ln>
                  <a:noFill/>
                </a:ln>
                <a:solidFill>
                  <a:srgbClr val="F9A03A"/>
                </a:solidFill>
                <a:effectLst/>
                <a:uLnTx/>
                <a:uFillTx/>
                <a:latin typeface="Arial" panose="020B0604020202020204" pitchFamily="34" charset="0"/>
                <a:cs typeface="Arial" panose="020B0604020202020204" pitchFamily="34" charset="0"/>
              </a:rPr>
              <a:t>BSBS “Find Care”</a:t>
            </a:r>
            <a:r>
              <a:rPr lang="en-US" sz="5400" b="1" dirty="0">
                <a:solidFill>
                  <a:srgbClr val="004271"/>
                </a:solidFill>
                <a:latin typeface="Arial" panose="020B0604020202020204" pitchFamily="34" charset="0"/>
                <a:cs typeface="Arial" panose="020B0604020202020204" pitchFamily="34" charset="0"/>
              </a:rPr>
              <a:t> </a:t>
            </a:r>
            <a:r>
              <a:rPr lang="en-US" sz="5400" b="1" dirty="0">
                <a:solidFill>
                  <a:srgbClr val="F9A03A"/>
                </a:solidFill>
                <a:latin typeface="Arial" panose="020B0604020202020204" pitchFamily="34" charset="0"/>
                <a:cs typeface="Arial" panose="020B0604020202020204" pitchFamily="34" charset="0"/>
              </a:rPr>
              <a:t>Provider Search Tool</a:t>
            </a:r>
          </a:p>
          <a:p>
            <a:pPr marL="0" indent="0">
              <a:buNone/>
            </a:pPr>
            <a:r>
              <a:rPr lang="en-US" sz="3000" b="1" dirty="0">
                <a:solidFill>
                  <a:srgbClr val="004271"/>
                </a:solidFill>
                <a:latin typeface="Arial" panose="020B0604020202020204" pitchFamily="34" charset="0"/>
                <a:cs typeface="Arial" panose="020B0604020202020204" pitchFamily="34" charset="0"/>
              </a:rPr>
              <a:t>Step-By-Step Guide</a:t>
            </a:r>
          </a:p>
          <a:p>
            <a:pPr marL="0" indent="0" algn="ctr">
              <a:buNone/>
            </a:pPr>
            <a:br>
              <a:rPr lang="en-US" sz="1950" dirty="0">
                <a:solidFill>
                  <a:srgbClr val="004271"/>
                </a:solidFill>
              </a:rPr>
            </a:br>
            <a:endParaRPr lang="en-US" sz="2400" dirty="0">
              <a:solidFill>
                <a:srgbClr val="004271"/>
              </a:solidFill>
            </a:endParaRPr>
          </a:p>
          <a:p>
            <a:pPr marL="0" indent="0" algn="ctr">
              <a:buNone/>
            </a:pPr>
            <a:endParaRPr lang="en-US" sz="2400" dirty="0">
              <a:solidFill>
                <a:srgbClr val="004271"/>
              </a:solidFill>
            </a:endParaRPr>
          </a:p>
        </p:txBody>
      </p:sp>
      <p:sp>
        <p:nvSpPr>
          <p:cNvPr id="22" name="Title 1">
            <a:extLst>
              <a:ext uri="{FF2B5EF4-FFF2-40B4-BE49-F238E27FC236}">
                <a16:creationId xmlns:a16="http://schemas.microsoft.com/office/drawing/2014/main" id="{2A4B7860-46DD-44CD-85E5-4C785A8AB92D}"/>
              </a:ext>
            </a:extLst>
          </p:cNvPr>
          <p:cNvSpPr txBox="1">
            <a:spLocks/>
          </p:cNvSpPr>
          <p:nvPr/>
        </p:nvSpPr>
        <p:spPr>
          <a:xfrm>
            <a:off x="619283" y="74320"/>
            <a:ext cx="4495261" cy="1102519"/>
          </a:xfrm>
          <a:prstGeom prst="rect">
            <a:avLst/>
          </a:prstGeom>
        </p:spPr>
        <p:txBody>
          <a:bodyPr vert="horz" lIns="68580" tIns="34290" rIns="68580" bIns="34290" rtlCol="0" anchor="ctr">
            <a:normAutofit/>
          </a:bodyPr>
          <a:lstStyle>
            <a:lvl1pPr algn="l" defTabSz="457200" rtl="0" eaLnBrk="1" latinLnBrk="0" hangingPunct="1">
              <a:spcBef>
                <a:spcPct val="0"/>
              </a:spcBef>
              <a:buNone/>
              <a:defRPr sz="3600" b="0" kern="1200">
                <a:solidFill>
                  <a:schemeClr val="tx1"/>
                </a:solidFill>
                <a:latin typeface="Avenir Black"/>
                <a:ea typeface="+mj-ea"/>
                <a:cs typeface="Avenir Black"/>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b="1" i="0" u="none" strike="noStrike" kern="1200" cap="none" spc="0" normalizeH="0" baseline="0" noProof="0" dirty="0">
              <a:ln>
                <a:noFill/>
              </a:ln>
              <a:solidFill>
                <a:srgbClr val="F9A03A"/>
              </a:solidFill>
              <a:effectLst/>
              <a:uLnTx/>
              <a:uFillTx/>
              <a:latin typeface="Avenir Black"/>
              <a:ea typeface="+mj-ea"/>
            </a:endParaRPr>
          </a:p>
        </p:txBody>
      </p:sp>
      <p:pic>
        <p:nvPicPr>
          <p:cNvPr id="13" name="Picture 12">
            <a:extLst>
              <a:ext uri="{FF2B5EF4-FFF2-40B4-BE49-F238E27FC236}">
                <a16:creationId xmlns:a16="http://schemas.microsoft.com/office/drawing/2014/main" id="{58EFD37D-8BA1-89E3-7DFB-A1282B343B3A}"/>
              </a:ext>
            </a:extLst>
          </p:cNvPr>
          <p:cNvPicPr>
            <a:picLocks noChangeAspect="1"/>
          </p:cNvPicPr>
          <p:nvPr/>
        </p:nvPicPr>
        <p:blipFill>
          <a:blip r:embed="rId4"/>
          <a:stretch>
            <a:fillRect/>
          </a:stretch>
        </p:blipFill>
        <p:spPr>
          <a:xfrm>
            <a:off x="951468" y="2127906"/>
            <a:ext cx="8898210" cy="3787226"/>
          </a:xfrm>
          <a:prstGeom prst="rect">
            <a:avLst/>
          </a:prstGeom>
        </p:spPr>
      </p:pic>
    </p:spTree>
    <p:extLst>
      <p:ext uri="{BB962C8B-B14F-4D97-AF65-F5344CB8AC3E}">
        <p14:creationId xmlns:p14="http://schemas.microsoft.com/office/powerpoint/2010/main" val="2601185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7957C-494E-AC4E-A1F9-8A09E2BFBA57}"/>
              </a:ext>
            </a:extLst>
          </p:cNvPr>
          <p:cNvSpPr>
            <a:spLocks noGrp="1"/>
          </p:cNvSpPr>
          <p:nvPr>
            <p:ph type="title"/>
          </p:nvPr>
        </p:nvSpPr>
        <p:spPr>
          <a:xfrm>
            <a:off x="169459" y="-182082"/>
            <a:ext cx="10515600" cy="1325563"/>
          </a:xfrm>
        </p:spPr>
        <p:txBody>
          <a:bodyPr/>
          <a:lstStyle/>
          <a:p>
            <a:r>
              <a:rPr lang="en-US" b="1" dirty="0">
                <a:solidFill>
                  <a:srgbClr val="002060"/>
                </a:solidFill>
                <a:latin typeface="Arial" panose="020B0604020202020204" pitchFamily="34" charset="0"/>
                <a:cs typeface="Arial" panose="020B0604020202020204" pitchFamily="34" charset="0"/>
              </a:rPr>
              <a:t>My Health – Provider Network</a:t>
            </a:r>
          </a:p>
        </p:txBody>
      </p:sp>
      <p:pic>
        <p:nvPicPr>
          <p:cNvPr id="4" name="Picture 3" descr="Graphical user interface, text, application&#10;&#10;Description automatically generated">
            <a:extLst>
              <a:ext uri="{FF2B5EF4-FFF2-40B4-BE49-F238E27FC236}">
                <a16:creationId xmlns:a16="http://schemas.microsoft.com/office/drawing/2014/main" id="{158BF97C-97CF-CC45-A66D-03AF5B2D90B5}"/>
              </a:ext>
            </a:extLst>
          </p:cNvPr>
          <p:cNvPicPr>
            <a:picLocks noChangeAspect="1"/>
          </p:cNvPicPr>
          <p:nvPr/>
        </p:nvPicPr>
        <p:blipFill rotWithShape="1">
          <a:blip r:embed="rId2"/>
          <a:srcRect r="3217"/>
          <a:stretch/>
        </p:blipFill>
        <p:spPr>
          <a:xfrm>
            <a:off x="8738075" y="-4928"/>
            <a:ext cx="3453925" cy="1397000"/>
          </a:xfrm>
          <a:prstGeom prst="rect">
            <a:avLst/>
          </a:prstGeom>
        </p:spPr>
      </p:pic>
      <p:sp>
        <p:nvSpPr>
          <p:cNvPr id="6" name="Rectangle 5">
            <a:extLst>
              <a:ext uri="{FF2B5EF4-FFF2-40B4-BE49-F238E27FC236}">
                <a16:creationId xmlns:a16="http://schemas.microsoft.com/office/drawing/2014/main" id="{85CE6613-6450-E04B-B877-4CA130657303}"/>
              </a:ext>
            </a:extLst>
          </p:cNvPr>
          <p:cNvSpPr/>
          <p:nvPr/>
        </p:nvSpPr>
        <p:spPr>
          <a:xfrm>
            <a:off x="0" y="6105068"/>
            <a:ext cx="12192000" cy="95720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9A03A"/>
                </a:solidFill>
                <a:latin typeface="Arial" panose="020B0604020202020204" pitchFamily="34" charset="0"/>
                <a:cs typeface="Arial" panose="020B0604020202020204" pitchFamily="34" charset="0"/>
              </a:rPr>
              <a:t>Always verify a provider’s network status by calling Blue Cross Blue Shield or by logging on to </a:t>
            </a:r>
            <a:r>
              <a:rPr lang="en-US" b="1" dirty="0" err="1">
                <a:solidFill>
                  <a:srgbClr val="F9A03A"/>
                </a:solidFill>
                <a:latin typeface="Arial" panose="020B0604020202020204" pitchFamily="34" charset="0"/>
                <a:cs typeface="Arial" panose="020B0604020202020204" pitchFamily="34" charset="0"/>
                <a:hlinkClick r:id="rId3"/>
              </a:rPr>
              <a:t>MyHealthToolkitLA.com</a:t>
            </a:r>
            <a:r>
              <a:rPr lang="en-US" b="1" dirty="0">
                <a:solidFill>
                  <a:srgbClr val="F9A03A"/>
                </a:solidFill>
                <a:latin typeface="Arial" panose="020B0604020202020204" pitchFamily="34" charset="0"/>
                <a:cs typeface="Arial" panose="020B0604020202020204" pitchFamily="34" charset="0"/>
                <a:hlinkClick r:id="rId3"/>
              </a:rPr>
              <a:t>/links/fmolhs</a:t>
            </a:r>
            <a:r>
              <a:rPr lang="en-US" b="1" dirty="0">
                <a:solidFill>
                  <a:srgbClr val="F9A03A"/>
                </a:solidFill>
                <a:latin typeface="Arial" panose="020B0604020202020204" pitchFamily="34" charset="0"/>
                <a:cs typeface="Arial" panose="020B0604020202020204" pitchFamily="34" charset="0"/>
              </a:rPr>
              <a:t>.</a:t>
            </a:r>
          </a:p>
        </p:txBody>
      </p:sp>
      <p:pic>
        <p:nvPicPr>
          <p:cNvPr id="8" name="Picture 7" descr="Text&#10;&#10;Description automatically generated with medium confidence">
            <a:extLst>
              <a:ext uri="{FF2B5EF4-FFF2-40B4-BE49-F238E27FC236}">
                <a16:creationId xmlns:a16="http://schemas.microsoft.com/office/drawing/2014/main" id="{25F0A4B7-5724-384C-85E0-AF28A0D1DD80}"/>
              </a:ext>
            </a:extLst>
          </p:cNvPr>
          <p:cNvPicPr>
            <a:picLocks noChangeAspect="1"/>
          </p:cNvPicPr>
          <p:nvPr/>
        </p:nvPicPr>
        <p:blipFill rotWithShape="1">
          <a:blip r:embed="rId4"/>
          <a:srcRect r="65874"/>
          <a:stretch/>
        </p:blipFill>
        <p:spPr>
          <a:xfrm>
            <a:off x="11388561" y="6196319"/>
            <a:ext cx="732430" cy="774700"/>
          </a:xfrm>
          <a:prstGeom prst="rect">
            <a:avLst/>
          </a:prstGeom>
        </p:spPr>
      </p:pic>
      <p:pic>
        <p:nvPicPr>
          <p:cNvPr id="15" name="Picture 14">
            <a:extLst>
              <a:ext uri="{FF2B5EF4-FFF2-40B4-BE49-F238E27FC236}">
                <a16:creationId xmlns:a16="http://schemas.microsoft.com/office/drawing/2014/main" id="{D773D7FB-C318-E7C2-381B-7FF0D33F5886}"/>
              </a:ext>
            </a:extLst>
          </p:cNvPr>
          <p:cNvPicPr>
            <a:picLocks noChangeAspect="1"/>
          </p:cNvPicPr>
          <p:nvPr/>
        </p:nvPicPr>
        <p:blipFill>
          <a:blip r:embed="rId5"/>
          <a:stretch>
            <a:fillRect/>
          </a:stretch>
        </p:blipFill>
        <p:spPr>
          <a:xfrm>
            <a:off x="2" y="943916"/>
            <a:ext cx="6010938" cy="2596479"/>
          </a:xfrm>
          <a:prstGeom prst="rect">
            <a:avLst/>
          </a:prstGeom>
        </p:spPr>
      </p:pic>
      <p:pic>
        <p:nvPicPr>
          <p:cNvPr id="17" name="Picture 16">
            <a:extLst>
              <a:ext uri="{FF2B5EF4-FFF2-40B4-BE49-F238E27FC236}">
                <a16:creationId xmlns:a16="http://schemas.microsoft.com/office/drawing/2014/main" id="{7972D338-D5C4-3922-47C4-4D8010F6D30C}"/>
              </a:ext>
            </a:extLst>
          </p:cNvPr>
          <p:cNvPicPr>
            <a:picLocks noChangeAspect="1"/>
          </p:cNvPicPr>
          <p:nvPr/>
        </p:nvPicPr>
        <p:blipFill>
          <a:blip r:embed="rId6"/>
          <a:stretch>
            <a:fillRect/>
          </a:stretch>
        </p:blipFill>
        <p:spPr>
          <a:xfrm>
            <a:off x="6096001" y="1317158"/>
            <a:ext cx="6095998" cy="2497042"/>
          </a:xfrm>
          <a:prstGeom prst="rect">
            <a:avLst/>
          </a:prstGeom>
        </p:spPr>
      </p:pic>
      <p:pic>
        <p:nvPicPr>
          <p:cNvPr id="19" name="Picture 18">
            <a:extLst>
              <a:ext uri="{FF2B5EF4-FFF2-40B4-BE49-F238E27FC236}">
                <a16:creationId xmlns:a16="http://schemas.microsoft.com/office/drawing/2014/main" id="{65881999-1957-1993-D43D-964B7BCB89FF}"/>
              </a:ext>
            </a:extLst>
          </p:cNvPr>
          <p:cNvPicPr>
            <a:picLocks noChangeAspect="1"/>
          </p:cNvPicPr>
          <p:nvPr/>
        </p:nvPicPr>
        <p:blipFill>
          <a:blip r:embed="rId7"/>
          <a:stretch>
            <a:fillRect/>
          </a:stretch>
        </p:blipFill>
        <p:spPr>
          <a:xfrm>
            <a:off x="2935522" y="3814200"/>
            <a:ext cx="5978407" cy="2290867"/>
          </a:xfrm>
          <a:prstGeom prst="rect">
            <a:avLst/>
          </a:prstGeom>
        </p:spPr>
      </p:pic>
    </p:spTree>
    <p:extLst>
      <p:ext uri="{BB962C8B-B14F-4D97-AF65-F5344CB8AC3E}">
        <p14:creationId xmlns:p14="http://schemas.microsoft.com/office/powerpoint/2010/main" val="582824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7957C-494E-AC4E-A1F9-8A09E2BFBA57}"/>
              </a:ext>
            </a:extLst>
          </p:cNvPr>
          <p:cNvSpPr>
            <a:spLocks noGrp="1"/>
          </p:cNvSpPr>
          <p:nvPr>
            <p:ph type="title"/>
          </p:nvPr>
        </p:nvSpPr>
        <p:spPr>
          <a:xfrm>
            <a:off x="169459" y="-182082"/>
            <a:ext cx="10515600" cy="1325563"/>
          </a:xfrm>
        </p:spPr>
        <p:txBody>
          <a:bodyPr/>
          <a:lstStyle/>
          <a:p>
            <a:r>
              <a:rPr lang="en-US" b="1" dirty="0">
                <a:solidFill>
                  <a:srgbClr val="002060"/>
                </a:solidFill>
                <a:latin typeface="Arial" panose="020B0604020202020204" pitchFamily="34" charset="0"/>
                <a:cs typeface="Arial" panose="020B0604020202020204" pitchFamily="34" charset="0"/>
              </a:rPr>
              <a:t>My Health Toolkit – On the Go</a:t>
            </a:r>
            <a:endParaRPr lang="en-US" sz="2800" dirty="0">
              <a:latin typeface="Arial" panose="020B0604020202020204" pitchFamily="34" charset="0"/>
              <a:cs typeface="Arial" panose="020B0604020202020204" pitchFamily="34" charset="0"/>
            </a:endParaRPr>
          </a:p>
        </p:txBody>
      </p:sp>
      <p:pic>
        <p:nvPicPr>
          <p:cNvPr id="4" name="Picture 3" descr="Graphical user interface, text, application&#10;&#10;Description automatically generated">
            <a:extLst>
              <a:ext uri="{FF2B5EF4-FFF2-40B4-BE49-F238E27FC236}">
                <a16:creationId xmlns:a16="http://schemas.microsoft.com/office/drawing/2014/main" id="{158BF97C-97CF-CC45-A66D-03AF5B2D90B5}"/>
              </a:ext>
            </a:extLst>
          </p:cNvPr>
          <p:cNvPicPr>
            <a:picLocks noChangeAspect="1"/>
          </p:cNvPicPr>
          <p:nvPr/>
        </p:nvPicPr>
        <p:blipFill rotWithShape="1">
          <a:blip r:embed="rId2"/>
          <a:srcRect r="3217"/>
          <a:stretch/>
        </p:blipFill>
        <p:spPr>
          <a:xfrm>
            <a:off x="8738075" y="-4928"/>
            <a:ext cx="3453925" cy="1397000"/>
          </a:xfrm>
          <a:prstGeom prst="rect">
            <a:avLst/>
          </a:prstGeom>
        </p:spPr>
      </p:pic>
      <p:sp>
        <p:nvSpPr>
          <p:cNvPr id="6" name="Rectangle 5">
            <a:extLst>
              <a:ext uri="{FF2B5EF4-FFF2-40B4-BE49-F238E27FC236}">
                <a16:creationId xmlns:a16="http://schemas.microsoft.com/office/drawing/2014/main" id="{85CE6613-6450-E04B-B877-4CA130657303}"/>
              </a:ext>
            </a:extLst>
          </p:cNvPr>
          <p:cNvSpPr/>
          <p:nvPr/>
        </p:nvSpPr>
        <p:spPr>
          <a:xfrm>
            <a:off x="0" y="6105068"/>
            <a:ext cx="12192000" cy="95720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latin typeface="Arial" panose="020B0604020202020204" pitchFamily="34" charset="0"/>
                <a:cs typeface="Arial" panose="020B0604020202020204" pitchFamily="34" charset="0"/>
                <a:hlinkClick r:id="rId3"/>
              </a:rPr>
              <a:t>myhealthtoolkitla.com</a:t>
            </a:r>
            <a:r>
              <a:rPr lang="en-US" sz="2400" b="1" dirty="0">
                <a:solidFill>
                  <a:schemeClr val="bg1"/>
                </a:solidFill>
                <a:latin typeface="Arial" panose="020B0604020202020204" pitchFamily="34" charset="0"/>
                <a:cs typeface="Arial" panose="020B0604020202020204" pitchFamily="34" charset="0"/>
                <a:hlinkClick r:id="rId3"/>
              </a:rPr>
              <a:t>/links/fmolhs </a:t>
            </a:r>
            <a:endParaRPr lang="en-US" sz="2400" b="1" dirty="0">
              <a:solidFill>
                <a:schemeClr val="bg1"/>
              </a:solidFill>
              <a:latin typeface="Arial" panose="020B0604020202020204" pitchFamily="34" charset="0"/>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25F0A4B7-5724-384C-85E0-AF28A0D1DD80}"/>
              </a:ext>
            </a:extLst>
          </p:cNvPr>
          <p:cNvPicPr>
            <a:picLocks noChangeAspect="1"/>
          </p:cNvPicPr>
          <p:nvPr/>
        </p:nvPicPr>
        <p:blipFill rotWithShape="1">
          <a:blip r:embed="rId4"/>
          <a:srcRect r="65874"/>
          <a:stretch/>
        </p:blipFill>
        <p:spPr>
          <a:xfrm>
            <a:off x="11229535" y="6176059"/>
            <a:ext cx="732430" cy="774700"/>
          </a:xfrm>
          <a:prstGeom prst="rect">
            <a:avLst/>
          </a:prstGeom>
        </p:spPr>
      </p:pic>
      <p:sp>
        <p:nvSpPr>
          <p:cNvPr id="9" name="TextBox 8">
            <a:extLst>
              <a:ext uri="{FF2B5EF4-FFF2-40B4-BE49-F238E27FC236}">
                <a16:creationId xmlns:a16="http://schemas.microsoft.com/office/drawing/2014/main" id="{61CE2696-F5EE-4A39-9516-B04FE6A5AF62}"/>
              </a:ext>
            </a:extLst>
          </p:cNvPr>
          <p:cNvSpPr txBox="1"/>
          <p:nvPr/>
        </p:nvSpPr>
        <p:spPr>
          <a:xfrm>
            <a:off x="169459" y="852335"/>
            <a:ext cx="7696200"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F9A03A"/>
                </a:solidFill>
                <a:effectLst/>
                <a:uLnTx/>
                <a:uFillTx/>
                <a:latin typeface="Arial" panose="020B0604020202020204" pitchFamily="34" charset="0"/>
                <a:cs typeface="Arial" panose="020B0604020202020204" pitchFamily="34" charset="0"/>
              </a:rPr>
              <a:t>As a BCBSLA member, you can access your benefit and claim information any time using your mobile device</a:t>
            </a:r>
          </a:p>
        </p:txBody>
      </p:sp>
      <p:sp>
        <p:nvSpPr>
          <p:cNvPr id="10" name="TextBox 9">
            <a:extLst>
              <a:ext uri="{FF2B5EF4-FFF2-40B4-BE49-F238E27FC236}">
                <a16:creationId xmlns:a16="http://schemas.microsoft.com/office/drawing/2014/main" id="{BC3E8C2F-393F-4772-BC4C-F981FE5DC677}"/>
              </a:ext>
            </a:extLst>
          </p:cNvPr>
          <p:cNvSpPr txBox="1"/>
          <p:nvPr/>
        </p:nvSpPr>
        <p:spPr>
          <a:xfrm>
            <a:off x="203455" y="1621776"/>
            <a:ext cx="7746492" cy="4093428"/>
          </a:xfrm>
          <a:prstGeom prst="rect">
            <a:avLst/>
          </a:prstGeom>
          <a:noFill/>
        </p:spPr>
        <p:txBody>
          <a:bodyPr wrap="square">
            <a:spAutoFit/>
          </a:bodyPr>
          <a:lstStyle/>
          <a:p>
            <a:pPr algn="l"/>
            <a:r>
              <a:rPr lang="en-US" sz="2400" b="1" i="0" u="none" strike="noStrike" baseline="0" dirty="0">
                <a:solidFill>
                  <a:srgbClr val="0099CC"/>
                </a:solidFill>
                <a:latin typeface="Arial" panose="020B0604020202020204" pitchFamily="34" charset="0"/>
                <a:cs typeface="Arial" panose="020B0604020202020204" pitchFamily="34" charset="0"/>
              </a:rPr>
              <a:t>Be Healthy. Be Happy.</a:t>
            </a:r>
          </a:p>
          <a:p>
            <a:pPr algn="l"/>
            <a:r>
              <a:rPr lang="en-US" sz="1600" b="0" i="0" u="none" strike="noStrike" baseline="0" dirty="0">
                <a:solidFill>
                  <a:srgbClr val="000000"/>
                </a:solidFill>
                <a:latin typeface="Arial" panose="020B0604020202020204" pitchFamily="34" charset="0"/>
                <a:cs typeface="Arial" panose="020B0604020202020204" pitchFamily="34" charset="0"/>
              </a:rPr>
              <a:t>Register for My Health Toolkit to help you get started. You will have</a:t>
            </a:r>
          </a:p>
          <a:p>
            <a:pPr algn="l"/>
            <a:r>
              <a:rPr lang="en-US" sz="1600" b="0" i="0" u="none" strike="noStrike" baseline="0" dirty="0">
                <a:solidFill>
                  <a:srgbClr val="000000"/>
                </a:solidFill>
                <a:latin typeface="Arial" panose="020B0604020202020204" pitchFamily="34" charset="0"/>
                <a:cs typeface="Arial" panose="020B0604020202020204" pitchFamily="34" charset="0"/>
              </a:rPr>
              <a:t>anywhere, anytime access to your benefits information, insurance cards,</a:t>
            </a:r>
          </a:p>
          <a:p>
            <a:pPr algn="l"/>
            <a:r>
              <a:rPr lang="en-US" sz="1600" b="0" i="0" u="none" strike="noStrike" baseline="0" dirty="0">
                <a:solidFill>
                  <a:srgbClr val="000000"/>
                </a:solidFill>
                <a:latin typeface="Arial" panose="020B0604020202020204" pitchFamily="34" charset="0"/>
                <a:cs typeface="Arial" panose="020B0604020202020204" pitchFamily="34" charset="0"/>
              </a:rPr>
              <a:t>claims and covered local providers.</a:t>
            </a:r>
          </a:p>
          <a:p>
            <a:pPr algn="l"/>
            <a:r>
              <a:rPr lang="en-US" sz="1600" b="0" i="0" u="none" strike="noStrike" baseline="0" dirty="0">
                <a:solidFill>
                  <a:srgbClr val="000000"/>
                </a:solidFill>
                <a:latin typeface="Arial" panose="020B0604020202020204" pitchFamily="34" charset="0"/>
                <a:cs typeface="Arial" panose="020B0604020202020204" pitchFamily="34" charset="0"/>
              </a:rPr>
              <a:t>Download the My Health Toolkit mobile app. It’s free at:</a:t>
            </a:r>
          </a:p>
          <a:p>
            <a:pPr algn="l"/>
            <a:r>
              <a:rPr lang="en-US" sz="1600" b="1" i="0" u="none" strike="noStrike" baseline="0" dirty="0" err="1">
                <a:solidFill>
                  <a:srgbClr val="000000"/>
                </a:solidFill>
                <a:latin typeface="Arial" panose="020B0604020202020204" pitchFamily="34" charset="0"/>
                <a:cs typeface="Arial" panose="020B0604020202020204" pitchFamily="34" charset="0"/>
                <a:hlinkClick r:id="rId3"/>
              </a:rPr>
              <a:t>MyHealthToolkitLA.com</a:t>
            </a:r>
            <a:r>
              <a:rPr lang="en-US" sz="1600" b="1" i="0" u="none" strike="noStrike" baseline="0" dirty="0">
                <a:solidFill>
                  <a:srgbClr val="000000"/>
                </a:solidFill>
                <a:latin typeface="Arial" panose="020B0604020202020204" pitchFamily="34" charset="0"/>
                <a:cs typeface="Arial" panose="020B0604020202020204" pitchFamily="34" charset="0"/>
                <a:hlinkClick r:id="rId3"/>
              </a:rPr>
              <a:t>/links/FMOLHS</a:t>
            </a:r>
            <a:r>
              <a:rPr lang="en-US" sz="1600" b="0" i="0" u="none" strike="noStrike" baseline="0" dirty="0">
                <a:solidFill>
                  <a:srgbClr val="000000"/>
                </a:solidFill>
                <a:latin typeface="Arial" panose="020B0604020202020204" pitchFamily="34" charset="0"/>
                <a:cs typeface="Arial" panose="020B0604020202020204" pitchFamily="34" charset="0"/>
              </a:rPr>
              <a:t>.</a:t>
            </a:r>
          </a:p>
          <a:p>
            <a:pPr algn="l"/>
            <a:endParaRPr lang="en-US" sz="1200" b="0" i="0" u="none" strike="noStrike" baseline="0" dirty="0">
              <a:solidFill>
                <a:srgbClr val="004270"/>
              </a:solidFill>
              <a:latin typeface="Arial" panose="020B0604020202020204" pitchFamily="34" charset="0"/>
              <a:cs typeface="Arial" panose="020B0604020202020204" pitchFamily="34" charset="0"/>
            </a:endParaRPr>
          </a:p>
          <a:p>
            <a:pPr algn="l"/>
            <a:r>
              <a:rPr lang="en-US" sz="2400" b="1" i="0" u="none" strike="noStrike" baseline="0" dirty="0">
                <a:solidFill>
                  <a:srgbClr val="0099CC"/>
                </a:solidFill>
                <a:latin typeface="Arial" panose="020B0604020202020204" pitchFamily="34" charset="0"/>
                <a:cs typeface="Arial" panose="020B0604020202020204" pitchFamily="34" charset="0"/>
              </a:rPr>
              <a:t>Get Started Today</a:t>
            </a:r>
          </a:p>
          <a:p>
            <a:pPr algn="l"/>
            <a:r>
              <a:rPr lang="en-US" sz="1400" b="0" i="0" u="none" strike="noStrike" baseline="0" dirty="0">
                <a:solidFill>
                  <a:srgbClr val="000000"/>
                </a:solidFill>
                <a:latin typeface="Arial" panose="020B0604020202020204" pitchFamily="34" charset="0"/>
                <a:cs typeface="Arial" panose="020B0604020202020204" pitchFamily="34" charset="0"/>
              </a:rPr>
              <a:t>Why wait? It’s easy to sign up. In just a few clicks, you will have everything</a:t>
            </a:r>
          </a:p>
          <a:p>
            <a:pPr algn="l"/>
            <a:r>
              <a:rPr lang="en-US" sz="1400" b="0" i="0" u="none" strike="noStrike" baseline="0" dirty="0">
                <a:solidFill>
                  <a:srgbClr val="000000"/>
                </a:solidFill>
                <a:latin typeface="Arial" panose="020B0604020202020204" pitchFamily="34" charset="0"/>
                <a:cs typeface="Arial" panose="020B0604020202020204" pitchFamily="34" charset="0"/>
              </a:rPr>
              <a:t>you need at your fingertips.</a:t>
            </a:r>
          </a:p>
          <a:p>
            <a:pPr algn="l"/>
            <a:r>
              <a:rPr lang="en-US" sz="1400" b="0" i="0" u="none" strike="noStrike" baseline="0" dirty="0">
                <a:solidFill>
                  <a:srgbClr val="000000"/>
                </a:solidFill>
                <a:latin typeface="Arial" panose="020B0604020202020204" pitchFamily="34" charset="0"/>
                <a:cs typeface="Arial" panose="020B0604020202020204" pitchFamily="34" charset="0"/>
              </a:rPr>
              <a:t>1. Go to www.MyHealthToolkitLA.com and select Register Now.</a:t>
            </a:r>
          </a:p>
          <a:p>
            <a:pPr algn="l"/>
            <a:r>
              <a:rPr lang="en-US" sz="1400" b="0" i="0" u="none" strike="noStrike" baseline="0" dirty="0">
                <a:solidFill>
                  <a:srgbClr val="000000"/>
                </a:solidFill>
                <a:latin typeface="Arial" panose="020B0604020202020204" pitchFamily="34" charset="0"/>
                <a:cs typeface="Arial" panose="020B0604020202020204" pitchFamily="34" charset="0"/>
              </a:rPr>
              <a:t>2. Enter the number on your membership card and your date of birth. If</a:t>
            </a:r>
          </a:p>
          <a:p>
            <a:pPr algn="l"/>
            <a:r>
              <a:rPr lang="en-US" sz="1400" b="0" i="0" u="none" strike="noStrike" baseline="0" dirty="0">
                <a:solidFill>
                  <a:srgbClr val="000000"/>
                </a:solidFill>
                <a:latin typeface="Arial" panose="020B0604020202020204" pitchFamily="34" charset="0"/>
                <a:cs typeface="Arial" panose="020B0604020202020204" pitchFamily="34" charset="0"/>
              </a:rPr>
              <a:t>you don’t have your membership card, you can enter your social security</a:t>
            </a:r>
          </a:p>
          <a:p>
            <a:pPr algn="l"/>
            <a:r>
              <a:rPr lang="en-US" sz="1400" b="0" i="0" u="none" strike="noStrike" baseline="0" dirty="0">
                <a:solidFill>
                  <a:srgbClr val="000000"/>
                </a:solidFill>
                <a:latin typeface="Arial" panose="020B0604020202020204" pitchFamily="34" charset="0"/>
                <a:cs typeface="Arial" panose="020B0604020202020204" pitchFamily="34" charset="0"/>
              </a:rPr>
              <a:t>number.</a:t>
            </a:r>
          </a:p>
          <a:p>
            <a:pPr algn="l"/>
            <a:r>
              <a:rPr lang="en-US" sz="1400" b="0" i="0" u="none" strike="noStrike" baseline="0" dirty="0">
                <a:solidFill>
                  <a:srgbClr val="000000"/>
                </a:solidFill>
                <a:latin typeface="Arial" panose="020B0604020202020204" pitchFamily="34" charset="0"/>
                <a:cs typeface="Arial" panose="020B0604020202020204" pitchFamily="34" charset="0"/>
              </a:rPr>
              <a:t>3. Choose a username and password.</a:t>
            </a:r>
          </a:p>
          <a:p>
            <a:pPr algn="l"/>
            <a:r>
              <a:rPr lang="en-US" sz="1400" b="0" i="0" u="none" strike="noStrike" baseline="0" dirty="0">
                <a:solidFill>
                  <a:srgbClr val="000000"/>
                </a:solidFill>
                <a:latin typeface="Arial" panose="020B0604020202020204" pitchFamily="34" charset="0"/>
                <a:cs typeface="Arial" panose="020B0604020202020204" pitchFamily="34" charset="0"/>
              </a:rPr>
              <a:t>4. Enter your email address and choose to go paperless, if you would like.</a:t>
            </a:r>
            <a:endParaRPr lang="en-US" sz="2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308FB7C-764E-D3E6-3166-C9F1BF694C78}"/>
              </a:ext>
            </a:extLst>
          </p:cNvPr>
          <p:cNvPicPr>
            <a:picLocks noChangeAspect="1"/>
          </p:cNvPicPr>
          <p:nvPr/>
        </p:nvPicPr>
        <p:blipFill>
          <a:blip r:embed="rId5"/>
          <a:stretch>
            <a:fillRect/>
          </a:stretch>
        </p:blipFill>
        <p:spPr>
          <a:xfrm>
            <a:off x="7709953" y="1392072"/>
            <a:ext cx="3707690" cy="4361094"/>
          </a:xfrm>
          <a:prstGeom prst="rect">
            <a:avLst/>
          </a:prstGeom>
        </p:spPr>
      </p:pic>
    </p:spTree>
    <p:extLst>
      <p:ext uri="{BB962C8B-B14F-4D97-AF65-F5344CB8AC3E}">
        <p14:creationId xmlns:p14="http://schemas.microsoft.com/office/powerpoint/2010/main" val="3164909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7957C-494E-AC4E-A1F9-8A09E2BFBA57}"/>
              </a:ext>
            </a:extLst>
          </p:cNvPr>
          <p:cNvSpPr>
            <a:spLocks noGrp="1"/>
          </p:cNvSpPr>
          <p:nvPr>
            <p:ph type="title"/>
          </p:nvPr>
        </p:nvSpPr>
        <p:spPr>
          <a:xfrm>
            <a:off x="169459" y="-182082"/>
            <a:ext cx="10515600" cy="1325563"/>
          </a:xfrm>
        </p:spPr>
        <p:txBody>
          <a:bodyPr/>
          <a:lstStyle/>
          <a:p>
            <a:r>
              <a:rPr lang="en-US" b="1" dirty="0">
                <a:solidFill>
                  <a:srgbClr val="002060"/>
                </a:solidFill>
                <a:latin typeface="Arial" panose="020B0604020202020204" pitchFamily="34" charset="0"/>
                <a:cs typeface="Arial" panose="020B0604020202020204" pitchFamily="34" charset="0"/>
              </a:rPr>
              <a:t>Where to Go with Questions</a:t>
            </a:r>
            <a:endParaRPr lang="en-US" sz="2800" dirty="0">
              <a:latin typeface="Arial" panose="020B0604020202020204" pitchFamily="34" charset="0"/>
              <a:cs typeface="Arial" panose="020B0604020202020204" pitchFamily="34" charset="0"/>
            </a:endParaRPr>
          </a:p>
        </p:txBody>
      </p:sp>
      <p:pic>
        <p:nvPicPr>
          <p:cNvPr id="4" name="Picture 3" descr="Graphical user interface, text, application&#10;&#10;Description automatically generated">
            <a:extLst>
              <a:ext uri="{FF2B5EF4-FFF2-40B4-BE49-F238E27FC236}">
                <a16:creationId xmlns:a16="http://schemas.microsoft.com/office/drawing/2014/main" id="{158BF97C-97CF-CC45-A66D-03AF5B2D90B5}"/>
              </a:ext>
            </a:extLst>
          </p:cNvPr>
          <p:cNvPicPr>
            <a:picLocks noChangeAspect="1"/>
          </p:cNvPicPr>
          <p:nvPr/>
        </p:nvPicPr>
        <p:blipFill rotWithShape="1">
          <a:blip r:embed="rId2"/>
          <a:srcRect r="3217"/>
          <a:stretch/>
        </p:blipFill>
        <p:spPr>
          <a:xfrm>
            <a:off x="8738075" y="-4928"/>
            <a:ext cx="3453925" cy="1397000"/>
          </a:xfrm>
          <a:prstGeom prst="rect">
            <a:avLst/>
          </a:prstGeom>
        </p:spPr>
      </p:pic>
      <p:sp>
        <p:nvSpPr>
          <p:cNvPr id="6" name="Rectangle 5">
            <a:extLst>
              <a:ext uri="{FF2B5EF4-FFF2-40B4-BE49-F238E27FC236}">
                <a16:creationId xmlns:a16="http://schemas.microsoft.com/office/drawing/2014/main" id="{85CE6613-6450-E04B-B877-4CA130657303}"/>
              </a:ext>
            </a:extLst>
          </p:cNvPr>
          <p:cNvSpPr/>
          <p:nvPr/>
        </p:nvSpPr>
        <p:spPr>
          <a:xfrm>
            <a:off x="0" y="6105068"/>
            <a:ext cx="12192000" cy="95720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latin typeface="Arial" panose="020B0604020202020204" pitchFamily="34" charset="0"/>
                <a:cs typeface="Arial" panose="020B0604020202020204" pitchFamily="34" charset="0"/>
                <a:hlinkClick r:id="rId3"/>
              </a:rPr>
              <a:t>myhealthtoolkitla.com</a:t>
            </a:r>
            <a:r>
              <a:rPr lang="en-US" sz="2400" b="1" dirty="0">
                <a:solidFill>
                  <a:schemeClr val="bg1"/>
                </a:solidFill>
                <a:latin typeface="Arial" panose="020B0604020202020204" pitchFamily="34" charset="0"/>
                <a:cs typeface="Arial" panose="020B0604020202020204" pitchFamily="34" charset="0"/>
                <a:hlinkClick r:id="rId3"/>
              </a:rPr>
              <a:t>/links/fmolhs </a:t>
            </a:r>
            <a:endParaRPr lang="en-US" sz="2400" b="1" dirty="0">
              <a:solidFill>
                <a:schemeClr val="bg1"/>
              </a:solidFill>
              <a:latin typeface="Arial" panose="020B0604020202020204" pitchFamily="34" charset="0"/>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25F0A4B7-5724-384C-85E0-AF28A0D1DD80}"/>
              </a:ext>
            </a:extLst>
          </p:cNvPr>
          <p:cNvPicPr>
            <a:picLocks noChangeAspect="1"/>
          </p:cNvPicPr>
          <p:nvPr/>
        </p:nvPicPr>
        <p:blipFill rotWithShape="1">
          <a:blip r:embed="rId4"/>
          <a:srcRect r="65874"/>
          <a:stretch/>
        </p:blipFill>
        <p:spPr>
          <a:xfrm>
            <a:off x="11229535" y="6176059"/>
            <a:ext cx="732430" cy="774700"/>
          </a:xfrm>
          <a:prstGeom prst="rect">
            <a:avLst/>
          </a:prstGeom>
        </p:spPr>
      </p:pic>
      <p:sp>
        <p:nvSpPr>
          <p:cNvPr id="10" name="TextBox 9">
            <a:extLst>
              <a:ext uri="{FF2B5EF4-FFF2-40B4-BE49-F238E27FC236}">
                <a16:creationId xmlns:a16="http://schemas.microsoft.com/office/drawing/2014/main" id="{BC3E8C2F-393F-4772-BC4C-F981FE5DC677}"/>
              </a:ext>
            </a:extLst>
          </p:cNvPr>
          <p:cNvSpPr txBox="1"/>
          <p:nvPr/>
        </p:nvSpPr>
        <p:spPr>
          <a:xfrm>
            <a:off x="2548289" y="1495003"/>
            <a:ext cx="8432692" cy="2062103"/>
          </a:xfrm>
          <a:prstGeom prst="rect">
            <a:avLst/>
          </a:prstGeom>
          <a:noFill/>
        </p:spPr>
        <p:txBody>
          <a:bodyPr wrap="square">
            <a:spAutoFit/>
          </a:bodyPr>
          <a:lstStyle/>
          <a:p>
            <a:pPr algn="l"/>
            <a:r>
              <a:rPr lang="en-US" sz="3200" b="1" i="0" u="none" strike="noStrike" baseline="0" dirty="0">
                <a:solidFill>
                  <a:srgbClr val="0099CC"/>
                </a:solidFill>
                <a:latin typeface="Arial" panose="020B0604020202020204" pitchFamily="34" charset="0"/>
                <a:cs typeface="Arial" panose="020B0604020202020204" pitchFamily="34" charset="0"/>
              </a:rPr>
              <a:t>Need Help Navigating or Accessing the Find Care Tool?</a:t>
            </a:r>
            <a:endParaRPr lang="en-US" sz="4000" b="1" dirty="0">
              <a:solidFill>
                <a:srgbClr val="0099CC"/>
              </a:solidFill>
              <a:latin typeface="Arial" panose="020B0604020202020204" pitchFamily="34" charset="0"/>
              <a:cs typeface="Arial" panose="020B0604020202020204" pitchFamily="34" charset="0"/>
            </a:endParaRPr>
          </a:p>
          <a:p>
            <a:pPr algn="l"/>
            <a:r>
              <a:rPr lang="en-US" sz="3200" dirty="0">
                <a:effectLst/>
                <a:latin typeface="Arial" panose="020B0604020202020204" pitchFamily="34" charset="0"/>
                <a:ea typeface="Calibri" panose="020F0502020204030204" pitchFamily="34" charset="0"/>
                <a:cs typeface="Arial" panose="020B0604020202020204" pitchFamily="34" charset="0"/>
              </a:rPr>
              <a:t>Contact BCBS Customer Service at (833) 468-3594 for assistance</a:t>
            </a:r>
            <a:r>
              <a:rPr lang="en-US" sz="3200" dirty="0">
                <a:latin typeface="Arial" panose="020B0604020202020204" pitchFamily="34" charset="0"/>
                <a:ea typeface="Calibri" panose="020F050202020403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pic>
        <p:nvPicPr>
          <p:cNvPr id="7" name="Graphic 6" descr="Badge Question Mark with solid fill">
            <a:extLst>
              <a:ext uri="{FF2B5EF4-FFF2-40B4-BE49-F238E27FC236}">
                <a16:creationId xmlns:a16="http://schemas.microsoft.com/office/drawing/2014/main" id="{B8ADFB30-4F70-95A9-986F-7915816591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6186" y="1366897"/>
            <a:ext cx="2062103" cy="2062103"/>
          </a:xfrm>
          <a:prstGeom prst="rect">
            <a:avLst/>
          </a:prstGeom>
        </p:spPr>
      </p:pic>
      <p:pic>
        <p:nvPicPr>
          <p:cNvPr id="11" name="Graphic 10" descr="Badge Question Mark with solid fill">
            <a:extLst>
              <a:ext uri="{FF2B5EF4-FFF2-40B4-BE49-F238E27FC236}">
                <a16:creationId xmlns:a16="http://schemas.microsoft.com/office/drawing/2014/main" id="{75482AFC-E6FC-951F-2461-71C77AD821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6186" y="3557106"/>
            <a:ext cx="2062103" cy="2062103"/>
          </a:xfrm>
          <a:prstGeom prst="rect">
            <a:avLst/>
          </a:prstGeom>
        </p:spPr>
      </p:pic>
      <p:sp>
        <p:nvSpPr>
          <p:cNvPr id="12" name="TextBox 11">
            <a:extLst>
              <a:ext uri="{FF2B5EF4-FFF2-40B4-BE49-F238E27FC236}">
                <a16:creationId xmlns:a16="http://schemas.microsoft.com/office/drawing/2014/main" id="{9091B1F3-0744-E284-4F6C-ACF54962945C}"/>
              </a:ext>
            </a:extLst>
          </p:cNvPr>
          <p:cNvSpPr txBox="1"/>
          <p:nvPr/>
        </p:nvSpPr>
        <p:spPr>
          <a:xfrm>
            <a:off x="2548289" y="3638307"/>
            <a:ext cx="8432692" cy="2062103"/>
          </a:xfrm>
          <a:prstGeom prst="rect">
            <a:avLst/>
          </a:prstGeom>
          <a:noFill/>
        </p:spPr>
        <p:txBody>
          <a:bodyPr wrap="square">
            <a:spAutoFit/>
          </a:bodyPr>
          <a:lstStyle/>
          <a:p>
            <a:pPr algn="l"/>
            <a:r>
              <a:rPr lang="en-US" sz="3200" b="1" i="0" u="none" strike="noStrike" baseline="0" dirty="0">
                <a:solidFill>
                  <a:srgbClr val="0099CC"/>
                </a:solidFill>
                <a:latin typeface="Arial" panose="020B0604020202020204" pitchFamily="34" charset="0"/>
                <a:cs typeface="Arial" panose="020B0604020202020204" pitchFamily="34" charset="0"/>
              </a:rPr>
              <a:t>Have questions about our FMOLHS benefits?</a:t>
            </a:r>
            <a:endParaRPr lang="en-US" sz="4000" b="1" dirty="0">
              <a:solidFill>
                <a:srgbClr val="0099CC"/>
              </a:solidFill>
              <a:latin typeface="Arial" panose="020B0604020202020204" pitchFamily="34" charset="0"/>
              <a:cs typeface="Arial" panose="020B0604020202020204" pitchFamily="34" charset="0"/>
            </a:endParaRPr>
          </a:p>
          <a:p>
            <a:pPr algn="l"/>
            <a:r>
              <a:rPr lang="en-US" sz="3200" dirty="0">
                <a:effectLst/>
                <a:latin typeface="Arial" panose="020B0604020202020204" pitchFamily="34" charset="0"/>
                <a:ea typeface="Calibri" panose="020F0502020204030204" pitchFamily="34" charset="0"/>
                <a:cs typeface="Arial" panose="020B0604020202020204" pitchFamily="34" charset="0"/>
              </a:rPr>
              <a:t>Contact </a:t>
            </a:r>
            <a:r>
              <a:rPr lang="en-US" sz="3200" dirty="0" err="1">
                <a:effectLst/>
                <a:latin typeface="Arial" panose="020B0604020202020204" pitchFamily="34" charset="0"/>
                <a:ea typeface="Calibri" panose="020F0502020204030204" pitchFamily="34" charset="0"/>
                <a:cs typeface="Arial" panose="020B0604020202020204" pitchFamily="34" charset="0"/>
              </a:rPr>
              <a:t>askHR</a:t>
            </a:r>
            <a:r>
              <a:rPr lang="en-US" sz="3200" dirty="0">
                <a:effectLst/>
                <a:latin typeface="Arial" panose="020B0604020202020204" pitchFamily="34" charset="0"/>
                <a:ea typeface="Calibri" panose="020F0502020204030204" pitchFamily="34" charset="0"/>
                <a:cs typeface="Arial" panose="020B0604020202020204" pitchFamily="34" charset="0"/>
              </a:rPr>
              <a:t> at (833) 482-7547 or at </a:t>
            </a:r>
            <a:r>
              <a:rPr lang="en-US" sz="3200" dirty="0" err="1">
                <a:effectLst/>
                <a:latin typeface="Arial" panose="020B0604020202020204" pitchFamily="34" charset="0"/>
                <a:ea typeface="Calibri" panose="020F0502020204030204" pitchFamily="34" charset="0"/>
                <a:cs typeface="Arial" panose="020B0604020202020204" pitchFamily="34" charset="0"/>
              </a:rPr>
              <a:t>askHR@fmolhs.org</a:t>
            </a:r>
            <a:r>
              <a:rPr lang="en-US" sz="3200" dirty="0">
                <a:effectLst/>
                <a:latin typeface="Arial" panose="020B0604020202020204" pitchFamily="34" charset="0"/>
                <a:ea typeface="Calibri" panose="020F0502020204030204" pitchFamily="34" charset="0"/>
                <a:cs typeface="Arial" panose="020B0604020202020204" pitchFamily="34" charset="0"/>
              </a:rPr>
              <a:t> for assistance.</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3623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7957C-494E-AC4E-A1F9-8A09E2BFBA57}"/>
              </a:ext>
            </a:extLst>
          </p:cNvPr>
          <p:cNvSpPr>
            <a:spLocks noGrp="1"/>
          </p:cNvSpPr>
          <p:nvPr>
            <p:ph type="title"/>
          </p:nvPr>
        </p:nvSpPr>
        <p:spPr>
          <a:xfrm>
            <a:off x="169459" y="-182082"/>
            <a:ext cx="10515600" cy="1325563"/>
          </a:xfrm>
        </p:spPr>
        <p:txBody>
          <a:bodyPr/>
          <a:lstStyle/>
          <a:p>
            <a:r>
              <a:rPr lang="en-US" b="1" dirty="0">
                <a:solidFill>
                  <a:srgbClr val="002060"/>
                </a:solidFill>
                <a:latin typeface="Arial" panose="020B0604020202020204" pitchFamily="34" charset="0"/>
                <a:cs typeface="Arial" panose="020B0604020202020204" pitchFamily="34" charset="0"/>
              </a:rPr>
              <a:t>About the Find Care Tool</a:t>
            </a:r>
          </a:p>
        </p:txBody>
      </p:sp>
      <p:pic>
        <p:nvPicPr>
          <p:cNvPr id="4" name="Picture 3" descr="Graphical user interface, text, application&#10;&#10;Description automatically generated">
            <a:extLst>
              <a:ext uri="{FF2B5EF4-FFF2-40B4-BE49-F238E27FC236}">
                <a16:creationId xmlns:a16="http://schemas.microsoft.com/office/drawing/2014/main" id="{158BF97C-97CF-CC45-A66D-03AF5B2D90B5}"/>
              </a:ext>
            </a:extLst>
          </p:cNvPr>
          <p:cNvPicPr>
            <a:picLocks noChangeAspect="1"/>
          </p:cNvPicPr>
          <p:nvPr/>
        </p:nvPicPr>
        <p:blipFill rotWithShape="1">
          <a:blip r:embed="rId2"/>
          <a:srcRect r="3217"/>
          <a:stretch/>
        </p:blipFill>
        <p:spPr>
          <a:xfrm>
            <a:off x="8738075" y="-4928"/>
            <a:ext cx="3453925" cy="1397000"/>
          </a:xfrm>
          <a:prstGeom prst="rect">
            <a:avLst/>
          </a:prstGeom>
          <a:effectLst>
            <a:softEdge rad="317500"/>
          </a:effectLst>
        </p:spPr>
      </p:pic>
      <p:sp>
        <p:nvSpPr>
          <p:cNvPr id="6" name="Rectangle 5">
            <a:extLst>
              <a:ext uri="{FF2B5EF4-FFF2-40B4-BE49-F238E27FC236}">
                <a16:creationId xmlns:a16="http://schemas.microsoft.com/office/drawing/2014/main" id="{85CE6613-6450-E04B-B877-4CA130657303}"/>
              </a:ext>
            </a:extLst>
          </p:cNvPr>
          <p:cNvSpPr/>
          <p:nvPr/>
        </p:nvSpPr>
        <p:spPr>
          <a:xfrm>
            <a:off x="0" y="6105068"/>
            <a:ext cx="12192000" cy="95720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0" i="0" u="none" strike="noStrike" baseline="0" dirty="0" err="1">
                <a:latin typeface="Arial" panose="020B0604020202020204" pitchFamily="34" charset="0"/>
                <a:cs typeface="Arial" panose="020B0604020202020204" pitchFamily="34" charset="0"/>
                <a:hlinkClick r:id="rId3"/>
              </a:rPr>
              <a:t>MyHealthToolkitLA.com</a:t>
            </a:r>
            <a:r>
              <a:rPr lang="en-US" sz="2800" b="0" i="0" u="none" strike="noStrike" baseline="0" dirty="0">
                <a:latin typeface="Arial" panose="020B0604020202020204" pitchFamily="34" charset="0"/>
                <a:cs typeface="Arial" panose="020B0604020202020204" pitchFamily="34" charset="0"/>
                <a:hlinkClick r:id="rId3"/>
              </a:rPr>
              <a:t>/links/fmolhs</a:t>
            </a:r>
            <a:endParaRPr lang="en-US" sz="2800" b="1" dirty="0">
              <a:latin typeface="Arial" panose="020B0604020202020204" pitchFamily="34" charset="0"/>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25F0A4B7-5724-384C-85E0-AF28A0D1DD80}"/>
              </a:ext>
            </a:extLst>
          </p:cNvPr>
          <p:cNvPicPr>
            <a:picLocks noChangeAspect="1"/>
          </p:cNvPicPr>
          <p:nvPr/>
        </p:nvPicPr>
        <p:blipFill rotWithShape="1">
          <a:blip r:embed="rId4"/>
          <a:srcRect r="65874"/>
          <a:stretch/>
        </p:blipFill>
        <p:spPr>
          <a:xfrm>
            <a:off x="11229535" y="6176059"/>
            <a:ext cx="732430" cy="774700"/>
          </a:xfrm>
          <a:prstGeom prst="rect">
            <a:avLst/>
          </a:prstGeom>
        </p:spPr>
      </p:pic>
      <p:sp>
        <p:nvSpPr>
          <p:cNvPr id="12" name="TextBox 11">
            <a:extLst>
              <a:ext uri="{FF2B5EF4-FFF2-40B4-BE49-F238E27FC236}">
                <a16:creationId xmlns:a16="http://schemas.microsoft.com/office/drawing/2014/main" id="{B8EE315E-ED7D-4FF0-8676-EB2EABEB7E3E}"/>
              </a:ext>
            </a:extLst>
          </p:cNvPr>
          <p:cNvSpPr txBox="1"/>
          <p:nvPr/>
        </p:nvSpPr>
        <p:spPr>
          <a:xfrm>
            <a:off x="169459" y="1077741"/>
            <a:ext cx="5842929" cy="4401205"/>
          </a:xfrm>
          <a:prstGeom prst="rect">
            <a:avLst/>
          </a:prstGeom>
          <a:noFill/>
        </p:spPr>
        <p:txBody>
          <a:bodyPr wrap="square">
            <a:spAutoFit/>
          </a:bodyPr>
          <a:lstStyle/>
          <a:p>
            <a:pPr algn="l"/>
            <a:r>
              <a:rPr lang="en-US" sz="1400" b="0" i="0" u="none" strike="noStrike" baseline="0" dirty="0">
                <a:latin typeface="Arial" panose="020B0604020202020204" pitchFamily="34" charset="0"/>
                <a:cs typeface="Arial" panose="020B0604020202020204" pitchFamily="34" charset="0"/>
              </a:rPr>
              <a:t>BCBS transitioned to a new provider search tool that allows subscribers to not only search for providers but also shop for care based on prices. </a:t>
            </a:r>
          </a:p>
          <a:p>
            <a:pPr algn="l"/>
            <a:endParaRPr lang="en-US" sz="1400" dirty="0">
              <a:latin typeface="Arial" panose="020B0604020202020204" pitchFamily="34" charset="0"/>
              <a:cs typeface="Arial" panose="020B0604020202020204" pitchFamily="34" charset="0"/>
            </a:endParaRPr>
          </a:p>
          <a:p>
            <a:pPr algn="l"/>
            <a:r>
              <a:rPr lang="en-US" sz="1400" b="0" i="0" u="none" strike="noStrike" baseline="0" dirty="0">
                <a:latin typeface="Arial" panose="020B0604020202020204" pitchFamily="34" charset="0"/>
                <a:cs typeface="Arial" panose="020B0604020202020204" pitchFamily="34" charset="0"/>
              </a:rPr>
              <a:t>To find the current list of FMOLHS customized EPO narrow network or PPO FMOLHS network (Tier 1) and Preferred Provider network (Tier 2) online, visit </a:t>
            </a:r>
            <a:r>
              <a:rPr lang="en-US" sz="1400" b="0" i="0" u="none" strike="noStrike" baseline="0" dirty="0">
                <a:latin typeface="Arial" panose="020B0604020202020204" pitchFamily="34" charset="0"/>
                <a:cs typeface="Arial" panose="020B0604020202020204" pitchFamily="34" charset="0"/>
                <a:hlinkClick r:id="rId3"/>
              </a:rPr>
              <a:t>MyHealthToolkitLA.com/links/fmolhs</a:t>
            </a:r>
            <a:r>
              <a:rPr lang="en-US" sz="1400" b="0" i="0" u="none" strike="noStrike" baseline="0" dirty="0">
                <a:latin typeface="Arial" panose="020B0604020202020204" pitchFamily="34" charset="0"/>
                <a:cs typeface="Arial" panose="020B0604020202020204" pitchFamily="34" charset="0"/>
              </a:rPr>
              <a:t> or download the My Health Toolkit Mobile App.* </a:t>
            </a:r>
            <a:br>
              <a:rPr lang="en-US" sz="1400" b="0" i="0" u="none" strike="noStrike" baseline="0" dirty="0">
                <a:latin typeface="Arial" panose="020B0604020202020204" pitchFamily="34" charset="0"/>
                <a:cs typeface="Arial" panose="020B0604020202020204" pitchFamily="34" charset="0"/>
              </a:rPr>
            </a:br>
            <a:r>
              <a:rPr lang="en-US" sz="1400" b="0" i="0" u="none" strike="noStrike" baseline="0" dirty="0">
                <a:latin typeface="Arial" panose="020B0604020202020204" pitchFamily="34" charset="0"/>
                <a:cs typeface="Arial" panose="020B0604020202020204" pitchFamily="34" charset="0"/>
              </a:rPr>
              <a:t>*</a:t>
            </a:r>
            <a:r>
              <a:rPr lang="en-US" sz="1400" b="0" i="1" u="none" strike="noStrike" baseline="0" dirty="0">
                <a:latin typeface="Arial" panose="020B0604020202020204" pitchFamily="34" charset="0"/>
                <a:cs typeface="Arial" panose="020B0604020202020204" pitchFamily="34" charset="0"/>
              </a:rPr>
              <a:t>For instructions on how to download the app, reference slide 12.  </a:t>
            </a:r>
          </a:p>
          <a:p>
            <a:pPr algn="l"/>
            <a:br>
              <a:rPr lang="en-US" sz="1400" i="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When Using the Cost Tool, keep in mind:</a:t>
            </a:r>
          </a:p>
          <a:p>
            <a:pPr algn="l"/>
            <a:r>
              <a:rPr lang="en-US" sz="1400" dirty="0">
                <a:latin typeface="Arial" panose="020B0604020202020204" pitchFamily="34" charset="0"/>
                <a:cs typeface="Arial" panose="020B0604020202020204" pitchFamily="34" charset="0"/>
              </a:rPr>
              <a:t>The cost tool is based on claims data and because of this the actual provider group names or facility names may not appear. This is due to the way providers file claims after reading tests. For example:</a:t>
            </a:r>
          </a:p>
          <a:p>
            <a:pPr marL="285750" indent="-285750" algn="l">
              <a:buFont typeface="Arial" panose="020B0604020202020204" pitchFamily="34" charset="0"/>
              <a:buChar char="•"/>
            </a:pPr>
            <a:r>
              <a:rPr lang="en-US" sz="1400" dirty="0">
                <a:latin typeface="Arial" panose="020B0604020202020204" pitchFamily="34" charset="0"/>
                <a:cs typeface="Arial" panose="020B0604020202020204" pitchFamily="34" charset="0"/>
              </a:rPr>
              <a:t>If you search for ABC Radiology Group, the name may not come up if there are not enough claims filed under the provider. </a:t>
            </a:r>
          </a:p>
          <a:p>
            <a:pPr marL="285750" indent="-285750" algn="l">
              <a:buFont typeface="Arial" panose="020B0604020202020204" pitchFamily="34" charset="0"/>
              <a:buChar char="•"/>
            </a:pPr>
            <a:r>
              <a:rPr lang="en-US" sz="1400" dirty="0">
                <a:latin typeface="Arial" panose="020B0604020202020204" pitchFamily="34" charset="0"/>
                <a:cs typeface="Arial" panose="020B0604020202020204" pitchFamily="34" charset="0"/>
              </a:rPr>
              <a:t>If Dr. Brown works for ABC Radiology Group and you search for his name, it will likely show more results due to the way claims are filed. </a:t>
            </a:r>
            <a:br>
              <a:rPr lang="en-US"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a:p>
            <a:pPr algn="l"/>
            <a:r>
              <a:rPr lang="en-US" sz="1400" b="0" i="0" u="none" strike="noStrike" baseline="0" dirty="0">
                <a:latin typeface="Arial" panose="020B0604020202020204" pitchFamily="34" charset="0"/>
                <a:cs typeface="Arial" panose="020B0604020202020204" pitchFamily="34" charset="0"/>
              </a:rPr>
              <a:t>If you do not have access to the website, please call Blue Cross Blue Shield Customer Service at 833-468-3594 for assistance.</a:t>
            </a:r>
            <a:endParaRPr lang="en-US" sz="1400"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67521B58-E4CB-BAD2-6C6C-AA61D911D081}"/>
              </a:ext>
            </a:extLst>
          </p:cNvPr>
          <p:cNvPicPr>
            <a:picLocks noChangeAspect="1"/>
          </p:cNvPicPr>
          <p:nvPr/>
        </p:nvPicPr>
        <p:blipFill>
          <a:blip r:embed="rId5"/>
          <a:stretch>
            <a:fillRect/>
          </a:stretch>
        </p:blipFill>
        <p:spPr>
          <a:xfrm>
            <a:off x="6012388" y="1569226"/>
            <a:ext cx="6179612" cy="3418237"/>
          </a:xfrm>
          <a:prstGeom prst="rect">
            <a:avLst/>
          </a:prstGeom>
        </p:spPr>
      </p:pic>
    </p:spTree>
    <p:extLst>
      <p:ext uri="{BB962C8B-B14F-4D97-AF65-F5344CB8AC3E}">
        <p14:creationId xmlns:p14="http://schemas.microsoft.com/office/powerpoint/2010/main" val="1131626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7957C-494E-AC4E-A1F9-8A09E2BFBA57}"/>
              </a:ext>
            </a:extLst>
          </p:cNvPr>
          <p:cNvSpPr>
            <a:spLocks noGrp="1"/>
          </p:cNvSpPr>
          <p:nvPr>
            <p:ph type="title"/>
          </p:nvPr>
        </p:nvSpPr>
        <p:spPr>
          <a:xfrm>
            <a:off x="0" y="157897"/>
            <a:ext cx="10515600" cy="1325563"/>
          </a:xfrm>
        </p:spPr>
        <p:txBody>
          <a:bodyPr>
            <a:normAutofit fontScale="90000"/>
          </a:bodyPr>
          <a:lstStyle/>
          <a:p>
            <a:br>
              <a:rPr lang="en-US" b="1" dirty="0">
                <a:solidFill>
                  <a:srgbClr val="002060"/>
                </a:solidFill>
                <a:latin typeface="Arial" panose="020B0604020202020204" pitchFamily="34" charset="0"/>
                <a:cs typeface="Arial" panose="020B0604020202020204" pitchFamily="34" charset="0"/>
              </a:rPr>
            </a:br>
            <a:r>
              <a:rPr lang="en-US" b="1" dirty="0">
                <a:solidFill>
                  <a:srgbClr val="002060"/>
                </a:solidFill>
                <a:latin typeface="Arial" panose="020B0604020202020204" pitchFamily="34" charset="0"/>
                <a:cs typeface="Arial" panose="020B0604020202020204" pitchFamily="34" charset="0"/>
              </a:rPr>
              <a:t>How to Access the Find Care Tool</a:t>
            </a:r>
            <a:br>
              <a:rPr lang="en-US" sz="4400" b="0" i="0" u="none" strike="noStrike" baseline="0" dirty="0">
                <a:solidFill>
                  <a:srgbClr val="004270"/>
                </a:solidFill>
                <a:latin typeface="Arial" panose="020B0604020202020204" pitchFamily="34" charset="0"/>
                <a:cs typeface="Arial" panose="020B0604020202020204" pitchFamily="34" charset="0"/>
              </a:rPr>
            </a:br>
            <a:endParaRPr lang="en-US" b="1" dirty="0">
              <a:solidFill>
                <a:srgbClr val="002060"/>
              </a:solidFill>
              <a:latin typeface="Arial" panose="020B0604020202020204" pitchFamily="34" charset="0"/>
              <a:cs typeface="Arial" panose="020B0604020202020204" pitchFamily="34" charset="0"/>
            </a:endParaRPr>
          </a:p>
        </p:txBody>
      </p:sp>
      <p:pic>
        <p:nvPicPr>
          <p:cNvPr id="4" name="Picture 3" descr="Graphical user interface, text, application&#10;&#10;Description automatically generated">
            <a:extLst>
              <a:ext uri="{FF2B5EF4-FFF2-40B4-BE49-F238E27FC236}">
                <a16:creationId xmlns:a16="http://schemas.microsoft.com/office/drawing/2014/main" id="{158BF97C-97CF-CC45-A66D-03AF5B2D90B5}"/>
              </a:ext>
            </a:extLst>
          </p:cNvPr>
          <p:cNvPicPr>
            <a:picLocks noChangeAspect="1"/>
          </p:cNvPicPr>
          <p:nvPr/>
        </p:nvPicPr>
        <p:blipFill rotWithShape="1">
          <a:blip r:embed="rId2"/>
          <a:srcRect r="3217"/>
          <a:stretch/>
        </p:blipFill>
        <p:spPr>
          <a:xfrm>
            <a:off x="8738075" y="-4928"/>
            <a:ext cx="3453925" cy="1397000"/>
          </a:xfrm>
          <a:prstGeom prst="rect">
            <a:avLst/>
          </a:prstGeom>
        </p:spPr>
      </p:pic>
      <p:pic>
        <p:nvPicPr>
          <p:cNvPr id="8" name="Picture 7" descr="Text&#10;&#10;Description automatically generated with medium confidence">
            <a:extLst>
              <a:ext uri="{FF2B5EF4-FFF2-40B4-BE49-F238E27FC236}">
                <a16:creationId xmlns:a16="http://schemas.microsoft.com/office/drawing/2014/main" id="{25F0A4B7-5724-384C-85E0-AF28A0D1DD80}"/>
              </a:ext>
            </a:extLst>
          </p:cNvPr>
          <p:cNvPicPr>
            <a:picLocks noChangeAspect="1"/>
          </p:cNvPicPr>
          <p:nvPr/>
        </p:nvPicPr>
        <p:blipFill rotWithShape="1">
          <a:blip r:embed="rId3"/>
          <a:srcRect r="65874"/>
          <a:stretch/>
        </p:blipFill>
        <p:spPr>
          <a:xfrm>
            <a:off x="11229535" y="6176059"/>
            <a:ext cx="732430" cy="774700"/>
          </a:xfrm>
          <a:prstGeom prst="rect">
            <a:avLst/>
          </a:prstGeom>
        </p:spPr>
      </p:pic>
      <p:sp>
        <p:nvSpPr>
          <p:cNvPr id="13" name="Rectangle 12">
            <a:extLst>
              <a:ext uri="{FF2B5EF4-FFF2-40B4-BE49-F238E27FC236}">
                <a16:creationId xmlns:a16="http://schemas.microsoft.com/office/drawing/2014/main" id="{6D2D8A4D-E327-3FCC-984A-D6CC3EBA06E5}"/>
              </a:ext>
            </a:extLst>
          </p:cNvPr>
          <p:cNvSpPr/>
          <p:nvPr/>
        </p:nvSpPr>
        <p:spPr>
          <a:xfrm>
            <a:off x="0" y="6105068"/>
            <a:ext cx="12192000" cy="95720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hlinkClick r:id="rId4"/>
              </a:rPr>
              <a:t>MyHealthToolkitLA.com</a:t>
            </a:r>
            <a:r>
              <a:rPr kumimoji="0" lang="en-US" sz="1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hlinkClick r:id="rId4"/>
              </a:rPr>
              <a:t>/links/fmolhs</a:t>
            </a:r>
            <a:endParaRPr kumimoji="0" lang="en-US" sz="1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E5212F8-EFFB-98CD-3E8C-7B313CF0F801}"/>
              </a:ext>
            </a:extLst>
          </p:cNvPr>
          <p:cNvPicPr>
            <a:picLocks noChangeAspect="1"/>
          </p:cNvPicPr>
          <p:nvPr/>
        </p:nvPicPr>
        <p:blipFill>
          <a:blip r:embed="rId5"/>
          <a:stretch>
            <a:fillRect/>
          </a:stretch>
        </p:blipFill>
        <p:spPr>
          <a:xfrm>
            <a:off x="11209643" y="6176059"/>
            <a:ext cx="731583" cy="774259"/>
          </a:xfrm>
          <a:prstGeom prst="rect">
            <a:avLst/>
          </a:prstGeom>
        </p:spPr>
      </p:pic>
      <p:sp>
        <p:nvSpPr>
          <p:cNvPr id="7" name="TextBox 6">
            <a:extLst>
              <a:ext uri="{FF2B5EF4-FFF2-40B4-BE49-F238E27FC236}">
                <a16:creationId xmlns:a16="http://schemas.microsoft.com/office/drawing/2014/main" id="{6D2E3860-0CC5-0F78-97C0-BAA086979ACB}"/>
              </a:ext>
            </a:extLst>
          </p:cNvPr>
          <p:cNvSpPr txBox="1"/>
          <p:nvPr/>
        </p:nvSpPr>
        <p:spPr>
          <a:xfrm>
            <a:off x="306500" y="1252924"/>
            <a:ext cx="5844976" cy="3847207"/>
          </a:xfrm>
          <a:prstGeom prst="rect">
            <a:avLst/>
          </a:prstGeom>
          <a:noFill/>
        </p:spPr>
        <p:txBody>
          <a:bodyPr wrap="square">
            <a:spAutoFit/>
          </a:bodyPr>
          <a:lstStyle/>
          <a:p>
            <a:pPr algn="l"/>
            <a:endParaRPr lang="en-US" sz="2000" b="0" i="0" u="none" strike="noStrike" baseline="0" dirty="0">
              <a:solidFill>
                <a:srgbClr val="004270"/>
              </a:solidFill>
              <a:latin typeface="Avenir-Medium"/>
            </a:endParaRPr>
          </a:p>
          <a:p>
            <a:pPr algn="l"/>
            <a:r>
              <a:rPr lang="en-US" sz="2000" b="0" i="0" u="none" strike="noStrike" baseline="0" dirty="0">
                <a:latin typeface="Arial" panose="020B0604020202020204" pitchFamily="34" charset="0"/>
                <a:cs typeface="Arial" panose="020B0604020202020204" pitchFamily="34" charset="0"/>
              </a:rPr>
              <a:t>1. Visit </a:t>
            </a:r>
            <a:r>
              <a:rPr lang="en-US" sz="2000" b="1" i="0" u="none" strike="noStrike" baseline="0" dirty="0" err="1">
                <a:solidFill>
                  <a:srgbClr val="F9A03A"/>
                </a:solidFill>
                <a:latin typeface="Arial" panose="020B0604020202020204" pitchFamily="34" charset="0"/>
                <a:cs typeface="Arial" panose="020B0604020202020204" pitchFamily="34" charset="0"/>
                <a:hlinkClick r:id="rId4"/>
              </a:rPr>
              <a:t>MyHealthToolkitLA.com</a:t>
            </a:r>
            <a:r>
              <a:rPr lang="en-US" sz="2000" b="1" i="0" u="none" strike="noStrike" baseline="0" dirty="0">
                <a:solidFill>
                  <a:srgbClr val="F9A03A"/>
                </a:solidFill>
                <a:latin typeface="Arial" panose="020B0604020202020204" pitchFamily="34" charset="0"/>
                <a:cs typeface="Arial" panose="020B0604020202020204" pitchFamily="34" charset="0"/>
                <a:hlinkClick r:id="rId4"/>
              </a:rPr>
              <a:t>/links/fmolhs</a:t>
            </a:r>
            <a:endParaRPr lang="en-US" sz="2000" b="1" i="0" u="none" strike="noStrike" baseline="0" dirty="0">
              <a:solidFill>
                <a:srgbClr val="F9A03A"/>
              </a:solidFill>
              <a:latin typeface="Arial" panose="020B0604020202020204" pitchFamily="34" charset="0"/>
              <a:cs typeface="Arial" panose="020B0604020202020204" pitchFamily="34" charset="0"/>
            </a:endParaRPr>
          </a:p>
          <a:p>
            <a:pPr algn="l"/>
            <a:r>
              <a:rPr lang="en-US" sz="2000" b="0" i="0" u="none" strike="noStrike" baseline="0" dirty="0">
                <a:solidFill>
                  <a:srgbClr val="000000"/>
                </a:solidFill>
                <a:latin typeface="Arial" panose="020B0604020202020204" pitchFamily="34" charset="0"/>
                <a:cs typeface="Arial" panose="020B0604020202020204" pitchFamily="34" charset="0"/>
              </a:rPr>
              <a:t>	</a:t>
            </a:r>
            <a:endParaRPr lang="en-US" sz="2000" b="0" i="0" u="none" strike="noStrike" baseline="0" dirty="0">
              <a:solidFill>
                <a:srgbClr val="004270"/>
              </a:solidFill>
              <a:latin typeface="Arial" panose="020B0604020202020204" pitchFamily="34" charset="0"/>
              <a:cs typeface="Arial" panose="020B0604020202020204" pitchFamily="34" charset="0"/>
            </a:endParaRPr>
          </a:p>
          <a:p>
            <a:pPr algn="l"/>
            <a:r>
              <a:rPr lang="en-US" sz="2000" b="0" i="0" u="none" strike="noStrike" baseline="0" dirty="0">
                <a:latin typeface="Arial" panose="020B0604020202020204" pitchFamily="34" charset="0"/>
                <a:cs typeface="Arial" panose="020B0604020202020204" pitchFamily="34" charset="0"/>
              </a:rPr>
              <a:t>2. </a:t>
            </a:r>
            <a:r>
              <a:rPr lang="en-US" sz="2000" dirty="0">
                <a:latin typeface="Arial" panose="020B0604020202020204" pitchFamily="34" charset="0"/>
                <a:cs typeface="Arial" panose="020B0604020202020204" pitchFamily="34" charset="0"/>
              </a:rPr>
              <a:t>Log into My Health Toolkit by entering your username and password.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If this is your first visit to the site, click </a:t>
            </a:r>
            <a:r>
              <a:rPr lang="en-US" b="1" dirty="0">
                <a:solidFill>
                  <a:srgbClr val="F9A03A"/>
                </a:solidFill>
                <a:latin typeface="Arial" panose="020B0604020202020204" pitchFamily="34" charset="0"/>
                <a:cs typeface="Arial" panose="020B0604020202020204" pitchFamily="34" charset="0"/>
              </a:rPr>
              <a:t>Register Now!</a:t>
            </a:r>
            <a:endParaRPr lang="en-US" sz="2400" dirty="0">
              <a:solidFill>
                <a:srgbClr val="004270"/>
              </a:solidFill>
              <a:latin typeface="Arial" panose="020B0604020202020204" pitchFamily="34" charset="0"/>
              <a:cs typeface="Arial" panose="020B0604020202020204" pitchFamily="34" charset="0"/>
            </a:endParaRPr>
          </a:p>
          <a:p>
            <a:pPr algn="l"/>
            <a:endParaRPr lang="en-US" sz="2400" dirty="0">
              <a:solidFill>
                <a:srgbClr val="004270"/>
              </a:solidFill>
              <a:latin typeface="Arial" panose="020B0604020202020204" pitchFamily="34" charset="0"/>
              <a:cs typeface="Arial" panose="020B0604020202020204" pitchFamily="34" charset="0"/>
            </a:endParaRPr>
          </a:p>
          <a:p>
            <a:pPr algn="l"/>
            <a:r>
              <a:rPr lang="en-US" sz="2400" dirty="0">
                <a:latin typeface="Arial" panose="020B0604020202020204" pitchFamily="34" charset="0"/>
                <a:cs typeface="Arial" panose="020B0604020202020204" pitchFamily="34" charset="0"/>
              </a:rPr>
              <a:t>3. Select </a:t>
            </a:r>
            <a:r>
              <a:rPr lang="en-US" sz="2400" b="1" dirty="0">
                <a:solidFill>
                  <a:srgbClr val="F9A03A"/>
                </a:solidFill>
                <a:latin typeface="Arial" panose="020B0604020202020204" pitchFamily="34" charset="0"/>
                <a:cs typeface="Arial" panose="020B0604020202020204" pitchFamily="34" charset="0"/>
              </a:rPr>
              <a:t>Resources</a:t>
            </a:r>
            <a:r>
              <a:rPr lang="en-US" sz="2400" dirty="0">
                <a:solidFill>
                  <a:srgbClr val="00427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from the top banner.</a:t>
            </a:r>
            <a:endParaRPr lang="en-US" sz="1400" b="0" i="0" u="none" strike="noStrike" baseline="0" dirty="0">
              <a:latin typeface="Arial" panose="020B0604020202020204" pitchFamily="34" charset="0"/>
              <a:cs typeface="Arial" panose="020B0604020202020204" pitchFamily="34" charset="0"/>
            </a:endParaRPr>
          </a:p>
          <a:p>
            <a:pPr algn="l"/>
            <a:endParaRPr lang="en-US" sz="2400" b="0" i="0" u="none" strike="noStrike" baseline="0" dirty="0">
              <a:solidFill>
                <a:srgbClr val="004270"/>
              </a:solidFill>
              <a:latin typeface="Arial" panose="020B0604020202020204" pitchFamily="34" charset="0"/>
              <a:cs typeface="Arial" panose="020B0604020202020204" pitchFamily="34" charset="0"/>
            </a:endParaRPr>
          </a:p>
          <a:p>
            <a:pPr algn="l"/>
            <a:r>
              <a:rPr lang="en-US" sz="2400" b="0" i="0" u="none" strike="noStrike" baseline="0" dirty="0">
                <a:latin typeface="Arial" panose="020B0604020202020204" pitchFamily="34" charset="0"/>
                <a:cs typeface="Arial" panose="020B0604020202020204" pitchFamily="34" charset="0"/>
              </a:rPr>
              <a:t>4. Then select </a:t>
            </a:r>
            <a:r>
              <a:rPr lang="en-US" sz="2400" b="1" i="0" u="none" strike="noStrike" baseline="0" dirty="0">
                <a:solidFill>
                  <a:srgbClr val="F9A03A"/>
                </a:solidFill>
                <a:latin typeface="Arial" panose="020B0604020202020204" pitchFamily="34" charset="0"/>
                <a:cs typeface="Arial" panose="020B0604020202020204" pitchFamily="34" charset="0"/>
              </a:rPr>
              <a:t>Find Care</a:t>
            </a:r>
            <a:r>
              <a:rPr lang="en-US" sz="2400" b="1" i="0" u="none" strike="noStrike" baseline="0" dirty="0">
                <a:latin typeface="Arial" panose="020B0604020202020204" pitchFamily="34" charset="0"/>
                <a:cs typeface="Arial" panose="020B0604020202020204" pitchFamily="34" charset="0"/>
              </a:rPr>
              <a:t>.</a:t>
            </a:r>
          </a:p>
          <a:p>
            <a:pPr algn="l"/>
            <a:r>
              <a:rPr lang="en-US" sz="1200" b="0" i="0" u="none" strike="noStrike" baseline="0" dirty="0">
                <a:solidFill>
                  <a:srgbClr val="000000"/>
                </a:solidFill>
                <a:latin typeface="Avenir-Book"/>
              </a:rPr>
              <a:t>	</a:t>
            </a:r>
            <a:endParaRPr lang="en-US" dirty="0"/>
          </a:p>
        </p:txBody>
      </p:sp>
      <p:pic>
        <p:nvPicPr>
          <p:cNvPr id="9" name="Picture 8">
            <a:extLst>
              <a:ext uri="{FF2B5EF4-FFF2-40B4-BE49-F238E27FC236}">
                <a16:creationId xmlns:a16="http://schemas.microsoft.com/office/drawing/2014/main" id="{B4C0A5F0-8EBA-6644-F57C-C1FF96855960}"/>
              </a:ext>
            </a:extLst>
          </p:cNvPr>
          <p:cNvPicPr>
            <a:picLocks noChangeAspect="1"/>
          </p:cNvPicPr>
          <p:nvPr/>
        </p:nvPicPr>
        <p:blipFill>
          <a:blip r:embed="rId6"/>
          <a:stretch>
            <a:fillRect/>
          </a:stretch>
        </p:blipFill>
        <p:spPr>
          <a:xfrm>
            <a:off x="6495245" y="1822039"/>
            <a:ext cx="5390255" cy="2305639"/>
          </a:xfrm>
          <a:prstGeom prst="rect">
            <a:avLst/>
          </a:prstGeom>
        </p:spPr>
      </p:pic>
    </p:spTree>
    <p:extLst>
      <p:ext uri="{BB962C8B-B14F-4D97-AF65-F5344CB8AC3E}">
        <p14:creationId xmlns:p14="http://schemas.microsoft.com/office/powerpoint/2010/main" val="2009469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7957C-494E-AC4E-A1F9-8A09E2BFBA57}"/>
              </a:ext>
            </a:extLst>
          </p:cNvPr>
          <p:cNvSpPr>
            <a:spLocks noGrp="1"/>
          </p:cNvSpPr>
          <p:nvPr>
            <p:ph type="title"/>
          </p:nvPr>
        </p:nvSpPr>
        <p:spPr>
          <a:xfrm>
            <a:off x="169459" y="-182082"/>
            <a:ext cx="10515600" cy="1325563"/>
          </a:xfrm>
        </p:spPr>
        <p:txBody>
          <a:bodyPr/>
          <a:lstStyle/>
          <a:p>
            <a:r>
              <a:rPr lang="en-US" sz="3200" b="1" dirty="0">
                <a:solidFill>
                  <a:srgbClr val="002060"/>
                </a:solidFill>
                <a:latin typeface="Arial" panose="020B0604020202020204" pitchFamily="34" charset="0"/>
                <a:cs typeface="Arial" panose="020B0604020202020204" pitchFamily="34" charset="0"/>
              </a:rPr>
              <a:t>How to Access the Find Care Tool</a:t>
            </a:r>
            <a:endParaRPr lang="en-US" b="1" dirty="0">
              <a:solidFill>
                <a:srgbClr val="002060"/>
              </a:solidFill>
              <a:latin typeface="Arial" panose="020B0604020202020204" pitchFamily="34" charset="0"/>
              <a:cs typeface="Arial" panose="020B0604020202020204" pitchFamily="34" charset="0"/>
            </a:endParaRPr>
          </a:p>
        </p:txBody>
      </p:sp>
      <p:pic>
        <p:nvPicPr>
          <p:cNvPr id="4" name="Picture 3" descr="Graphical user interface, text, application&#10;&#10;Description automatically generated">
            <a:extLst>
              <a:ext uri="{FF2B5EF4-FFF2-40B4-BE49-F238E27FC236}">
                <a16:creationId xmlns:a16="http://schemas.microsoft.com/office/drawing/2014/main" id="{158BF97C-97CF-CC45-A66D-03AF5B2D90B5}"/>
              </a:ext>
            </a:extLst>
          </p:cNvPr>
          <p:cNvPicPr>
            <a:picLocks noChangeAspect="1"/>
          </p:cNvPicPr>
          <p:nvPr/>
        </p:nvPicPr>
        <p:blipFill rotWithShape="1">
          <a:blip r:embed="rId2"/>
          <a:srcRect r="3217"/>
          <a:stretch/>
        </p:blipFill>
        <p:spPr>
          <a:xfrm>
            <a:off x="8738075" y="-4928"/>
            <a:ext cx="3453925" cy="1397000"/>
          </a:xfrm>
          <a:prstGeom prst="rect">
            <a:avLst/>
          </a:prstGeom>
        </p:spPr>
      </p:pic>
      <p:sp>
        <p:nvSpPr>
          <p:cNvPr id="6" name="Rectangle 5">
            <a:extLst>
              <a:ext uri="{FF2B5EF4-FFF2-40B4-BE49-F238E27FC236}">
                <a16:creationId xmlns:a16="http://schemas.microsoft.com/office/drawing/2014/main" id="{85CE6613-6450-E04B-B877-4CA130657303}"/>
              </a:ext>
            </a:extLst>
          </p:cNvPr>
          <p:cNvSpPr/>
          <p:nvPr/>
        </p:nvSpPr>
        <p:spPr>
          <a:xfrm>
            <a:off x="0" y="6105068"/>
            <a:ext cx="12192000" cy="95720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with medium confidence">
            <a:extLst>
              <a:ext uri="{FF2B5EF4-FFF2-40B4-BE49-F238E27FC236}">
                <a16:creationId xmlns:a16="http://schemas.microsoft.com/office/drawing/2014/main" id="{25F0A4B7-5724-384C-85E0-AF28A0D1DD80}"/>
              </a:ext>
            </a:extLst>
          </p:cNvPr>
          <p:cNvPicPr>
            <a:picLocks noChangeAspect="1"/>
          </p:cNvPicPr>
          <p:nvPr/>
        </p:nvPicPr>
        <p:blipFill rotWithShape="1">
          <a:blip r:embed="rId3"/>
          <a:srcRect r="65874"/>
          <a:stretch/>
        </p:blipFill>
        <p:spPr>
          <a:xfrm>
            <a:off x="11229535" y="6176059"/>
            <a:ext cx="732430" cy="774700"/>
          </a:xfrm>
          <a:prstGeom prst="rect">
            <a:avLst/>
          </a:prstGeom>
        </p:spPr>
      </p:pic>
      <p:sp>
        <p:nvSpPr>
          <p:cNvPr id="9" name="TextBox 8">
            <a:extLst>
              <a:ext uri="{FF2B5EF4-FFF2-40B4-BE49-F238E27FC236}">
                <a16:creationId xmlns:a16="http://schemas.microsoft.com/office/drawing/2014/main" id="{E9A576B2-E668-4D5B-9942-9F669BCFE30B}"/>
              </a:ext>
            </a:extLst>
          </p:cNvPr>
          <p:cNvSpPr txBox="1"/>
          <p:nvPr/>
        </p:nvSpPr>
        <p:spPr>
          <a:xfrm>
            <a:off x="8118673" y="1569226"/>
            <a:ext cx="4143182" cy="3724096"/>
          </a:xfrm>
          <a:prstGeom prst="rect">
            <a:avLst/>
          </a:prstGeom>
          <a:noFill/>
        </p:spPr>
        <p:txBody>
          <a:bodyPr wrap="square" rtlCol="0">
            <a:spAutoFit/>
          </a:bodyPr>
          <a:lstStyle/>
          <a:p>
            <a:r>
              <a:rPr lang="en-US" sz="2000" dirty="0">
                <a:latin typeface="Arial" panose="020B0604020202020204" pitchFamily="34" charset="0"/>
                <a:ea typeface="Tahoma" panose="020B0604030504040204" pitchFamily="34" charset="0"/>
                <a:cs typeface="Arial" panose="020B0604020202020204" pitchFamily="34" charset="0"/>
              </a:rPr>
              <a:t>With the new Find Care tool, you can check the cost of a visit or procedure based upon your specific plan.  In addition, you will know your cost based upon your own plan’s deductible, copay and coinsurance requirements per year.</a:t>
            </a:r>
          </a:p>
          <a:p>
            <a:endParaRPr lang="en-US" sz="2000" dirty="0">
              <a:latin typeface="Arial" panose="020B0604020202020204" pitchFamily="34" charset="0"/>
              <a:ea typeface="Tahoma" panose="020B0604030504040204" pitchFamily="34" charset="0"/>
              <a:cs typeface="Arial" panose="020B0604020202020204" pitchFamily="34" charset="0"/>
            </a:endParaRPr>
          </a:p>
          <a:p>
            <a:r>
              <a:rPr lang="en-US" sz="2000" b="1" dirty="0">
                <a:solidFill>
                  <a:srgbClr val="F9A03A"/>
                </a:solidFill>
                <a:latin typeface="Arial" panose="020B0604020202020204" pitchFamily="34" charset="0"/>
                <a:ea typeface="Tahoma" panose="020B0604030504040204" pitchFamily="34" charset="0"/>
                <a:cs typeface="Arial" panose="020B0604020202020204" pitchFamily="34" charset="0"/>
              </a:rPr>
              <a:t>Resources &gt; Find Care &gt; Shop for Care</a:t>
            </a:r>
          </a:p>
          <a:p>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A3F03B56-6F86-4926-BE36-6E3B6E03A123}"/>
              </a:ext>
            </a:extLst>
          </p:cNvPr>
          <p:cNvSpPr txBox="1"/>
          <p:nvPr/>
        </p:nvSpPr>
        <p:spPr>
          <a:xfrm>
            <a:off x="1260885" y="6347180"/>
            <a:ext cx="9016456" cy="523220"/>
          </a:xfrm>
          <a:prstGeom prst="rect">
            <a:avLst/>
          </a:prstGeom>
          <a:noFill/>
        </p:spPr>
        <p:txBody>
          <a:bodyPr wrap="square" rtlCol="0">
            <a:spAutoFit/>
          </a:bodyPr>
          <a:lstStyle/>
          <a:p>
            <a:pPr algn="ctr"/>
            <a:r>
              <a:rPr lang="en-US" sz="2800" b="1" dirty="0" err="1">
                <a:solidFill>
                  <a:schemeClr val="bg1"/>
                </a:solidFill>
                <a:latin typeface="Arial" panose="020B0604020202020204" pitchFamily="34" charset="0"/>
                <a:cs typeface="Arial" panose="020B0604020202020204" pitchFamily="34" charset="0"/>
                <a:hlinkClick r:id="rId4"/>
              </a:rPr>
              <a:t>myhealthtoolkitla.com</a:t>
            </a:r>
            <a:r>
              <a:rPr lang="en-US" sz="2800" b="1" dirty="0">
                <a:solidFill>
                  <a:schemeClr val="bg1"/>
                </a:solidFill>
                <a:latin typeface="Arial" panose="020B0604020202020204" pitchFamily="34" charset="0"/>
                <a:cs typeface="Arial" panose="020B0604020202020204" pitchFamily="34" charset="0"/>
                <a:hlinkClick r:id="rId4"/>
              </a:rPr>
              <a:t>/links/fmolhs </a:t>
            </a:r>
            <a:endParaRPr lang="en-US" sz="2800" b="1"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9B682A6-DD58-E5F3-A58D-C7CEF9B358B6}"/>
              </a:ext>
            </a:extLst>
          </p:cNvPr>
          <p:cNvPicPr>
            <a:picLocks noChangeAspect="1"/>
          </p:cNvPicPr>
          <p:nvPr/>
        </p:nvPicPr>
        <p:blipFill>
          <a:blip r:embed="rId5"/>
          <a:stretch>
            <a:fillRect/>
          </a:stretch>
        </p:blipFill>
        <p:spPr>
          <a:xfrm>
            <a:off x="169459" y="1569226"/>
            <a:ext cx="7745824" cy="2861580"/>
          </a:xfrm>
          <a:prstGeom prst="rect">
            <a:avLst/>
          </a:prstGeom>
        </p:spPr>
      </p:pic>
    </p:spTree>
    <p:extLst>
      <p:ext uri="{BB962C8B-B14F-4D97-AF65-F5344CB8AC3E}">
        <p14:creationId xmlns:p14="http://schemas.microsoft.com/office/powerpoint/2010/main" val="1720288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7957C-494E-AC4E-A1F9-8A09E2BFBA57}"/>
              </a:ext>
            </a:extLst>
          </p:cNvPr>
          <p:cNvSpPr>
            <a:spLocks noGrp="1"/>
          </p:cNvSpPr>
          <p:nvPr>
            <p:ph type="title"/>
          </p:nvPr>
        </p:nvSpPr>
        <p:spPr>
          <a:xfrm>
            <a:off x="169459" y="-182082"/>
            <a:ext cx="10515600" cy="1325563"/>
          </a:xfrm>
        </p:spPr>
        <p:txBody>
          <a:bodyPr/>
          <a:lstStyle/>
          <a:p>
            <a:r>
              <a:rPr lang="en-US" b="1" dirty="0">
                <a:solidFill>
                  <a:srgbClr val="002060"/>
                </a:solidFill>
                <a:latin typeface="Arial" panose="020B0604020202020204" pitchFamily="34" charset="0"/>
                <a:cs typeface="Arial" panose="020B0604020202020204" pitchFamily="34" charset="0"/>
              </a:rPr>
              <a:t>Searching for a Provider</a:t>
            </a:r>
          </a:p>
        </p:txBody>
      </p:sp>
      <p:pic>
        <p:nvPicPr>
          <p:cNvPr id="4" name="Picture 3" descr="Graphical user interface, text, application&#10;&#10;Description automatically generated">
            <a:extLst>
              <a:ext uri="{FF2B5EF4-FFF2-40B4-BE49-F238E27FC236}">
                <a16:creationId xmlns:a16="http://schemas.microsoft.com/office/drawing/2014/main" id="{158BF97C-97CF-CC45-A66D-03AF5B2D90B5}"/>
              </a:ext>
            </a:extLst>
          </p:cNvPr>
          <p:cNvPicPr>
            <a:picLocks noChangeAspect="1"/>
          </p:cNvPicPr>
          <p:nvPr/>
        </p:nvPicPr>
        <p:blipFill rotWithShape="1">
          <a:blip r:embed="rId2"/>
          <a:srcRect r="3217"/>
          <a:stretch/>
        </p:blipFill>
        <p:spPr>
          <a:xfrm>
            <a:off x="8738075" y="-4928"/>
            <a:ext cx="3453925" cy="1397000"/>
          </a:xfrm>
          <a:prstGeom prst="rect">
            <a:avLst/>
          </a:prstGeom>
        </p:spPr>
      </p:pic>
      <p:sp>
        <p:nvSpPr>
          <p:cNvPr id="6" name="Rectangle 5">
            <a:extLst>
              <a:ext uri="{FF2B5EF4-FFF2-40B4-BE49-F238E27FC236}">
                <a16:creationId xmlns:a16="http://schemas.microsoft.com/office/drawing/2014/main" id="{85CE6613-6450-E04B-B877-4CA130657303}"/>
              </a:ext>
            </a:extLst>
          </p:cNvPr>
          <p:cNvSpPr/>
          <p:nvPr/>
        </p:nvSpPr>
        <p:spPr>
          <a:xfrm>
            <a:off x="0" y="6105068"/>
            <a:ext cx="12192000" cy="95720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bg1"/>
                </a:solidFill>
                <a:latin typeface="Arial" panose="020B0604020202020204" pitchFamily="34" charset="0"/>
                <a:cs typeface="Arial" panose="020B0604020202020204" pitchFamily="34" charset="0"/>
                <a:hlinkClick r:id="rId3"/>
              </a:rPr>
              <a:t>myhealthtoolkitla.com</a:t>
            </a:r>
            <a:r>
              <a:rPr lang="en-US" sz="2800" b="1" dirty="0">
                <a:solidFill>
                  <a:schemeClr val="bg1"/>
                </a:solidFill>
                <a:latin typeface="Arial" panose="020B0604020202020204" pitchFamily="34" charset="0"/>
                <a:cs typeface="Arial" panose="020B0604020202020204" pitchFamily="34" charset="0"/>
                <a:hlinkClick r:id="rId3"/>
              </a:rPr>
              <a:t>/links/</a:t>
            </a:r>
            <a:r>
              <a:rPr lang="en-US" sz="2800" b="1" dirty="0" err="1">
                <a:solidFill>
                  <a:schemeClr val="bg1"/>
                </a:solidFill>
                <a:latin typeface="Arial" panose="020B0604020202020204" pitchFamily="34" charset="0"/>
                <a:cs typeface="Arial" panose="020B0604020202020204" pitchFamily="34" charset="0"/>
                <a:hlinkClick r:id="rId3"/>
              </a:rPr>
              <a:t>fmolhs</a:t>
            </a:r>
            <a:r>
              <a:rPr lang="en-US" sz="2800" b="1" dirty="0">
                <a:solidFill>
                  <a:schemeClr val="bg1"/>
                </a:solidFill>
                <a:latin typeface="Arial" panose="020B0604020202020204" pitchFamily="34" charset="0"/>
                <a:cs typeface="Arial" panose="020B0604020202020204" pitchFamily="34" charset="0"/>
                <a:hlinkClick r:id="rId3"/>
              </a:rPr>
              <a:t> </a:t>
            </a:r>
            <a:endParaRPr lang="en-US" sz="2800" b="1" dirty="0">
              <a:solidFill>
                <a:schemeClr val="bg1"/>
              </a:solidFill>
              <a:latin typeface="Arial" panose="020B0604020202020204" pitchFamily="34" charset="0"/>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25F0A4B7-5724-384C-85E0-AF28A0D1DD80}"/>
              </a:ext>
            </a:extLst>
          </p:cNvPr>
          <p:cNvPicPr>
            <a:picLocks noChangeAspect="1"/>
          </p:cNvPicPr>
          <p:nvPr/>
        </p:nvPicPr>
        <p:blipFill rotWithShape="1">
          <a:blip r:embed="rId4"/>
          <a:srcRect r="65874"/>
          <a:stretch/>
        </p:blipFill>
        <p:spPr>
          <a:xfrm>
            <a:off x="11229535" y="6176059"/>
            <a:ext cx="732430" cy="774700"/>
          </a:xfrm>
          <a:prstGeom prst="rect">
            <a:avLst/>
          </a:prstGeom>
        </p:spPr>
      </p:pic>
      <p:pic>
        <p:nvPicPr>
          <p:cNvPr id="11" name="Picture 10">
            <a:extLst>
              <a:ext uri="{FF2B5EF4-FFF2-40B4-BE49-F238E27FC236}">
                <a16:creationId xmlns:a16="http://schemas.microsoft.com/office/drawing/2014/main" id="{626B820F-0062-B657-362C-7D63573B30FB}"/>
              </a:ext>
            </a:extLst>
          </p:cNvPr>
          <p:cNvPicPr>
            <a:picLocks noChangeAspect="1"/>
          </p:cNvPicPr>
          <p:nvPr/>
        </p:nvPicPr>
        <p:blipFill>
          <a:blip r:embed="rId5"/>
          <a:stretch>
            <a:fillRect/>
          </a:stretch>
        </p:blipFill>
        <p:spPr>
          <a:xfrm>
            <a:off x="368746" y="956021"/>
            <a:ext cx="8278297" cy="4790659"/>
          </a:xfrm>
          <a:prstGeom prst="rect">
            <a:avLst/>
          </a:prstGeom>
        </p:spPr>
      </p:pic>
      <p:sp>
        <p:nvSpPr>
          <p:cNvPr id="3" name="TextBox 2">
            <a:extLst>
              <a:ext uri="{FF2B5EF4-FFF2-40B4-BE49-F238E27FC236}">
                <a16:creationId xmlns:a16="http://schemas.microsoft.com/office/drawing/2014/main" id="{9B24155F-B0FD-0210-2F1D-4080D1B45EC5}"/>
              </a:ext>
            </a:extLst>
          </p:cNvPr>
          <p:cNvSpPr txBox="1"/>
          <p:nvPr/>
        </p:nvSpPr>
        <p:spPr>
          <a:xfrm>
            <a:off x="8738075" y="1569226"/>
            <a:ext cx="3523779" cy="4031873"/>
          </a:xfrm>
          <a:prstGeom prst="rect">
            <a:avLst/>
          </a:prstGeom>
          <a:noFill/>
        </p:spPr>
        <p:txBody>
          <a:bodyPr wrap="square" rtlCol="0">
            <a:spAutoFit/>
          </a:bodyPr>
          <a:lstStyle/>
          <a:p>
            <a:r>
              <a:rPr lang="en-US" sz="2000" dirty="0">
                <a:latin typeface="Arial" panose="020B0604020202020204" pitchFamily="34" charset="0"/>
                <a:ea typeface="Tahoma" panose="020B0604030504040204" pitchFamily="34" charset="0"/>
                <a:cs typeface="Arial" panose="020B0604020202020204" pitchFamily="34" charset="0"/>
              </a:rPr>
              <a:t>With the new Find Care tool, you can also find in-network primary care and specialty providers in your specific plan.  In addition, you will know your cost based upon your own plan’s deductible, copay and coinsurance requirements per year.</a:t>
            </a:r>
          </a:p>
          <a:p>
            <a:endParaRPr lang="en-US" sz="2000" dirty="0">
              <a:latin typeface="Arial" panose="020B0604020202020204" pitchFamily="34" charset="0"/>
              <a:ea typeface="Tahoma" panose="020B0604030504040204" pitchFamily="34" charset="0"/>
              <a:cs typeface="Arial" panose="020B0604020202020204" pitchFamily="34" charset="0"/>
            </a:endParaRPr>
          </a:p>
          <a:p>
            <a:r>
              <a:rPr lang="en-US" sz="2000" b="1" dirty="0">
                <a:solidFill>
                  <a:srgbClr val="F9A03A"/>
                </a:solidFill>
                <a:latin typeface="Arial" panose="020B0604020202020204" pitchFamily="34" charset="0"/>
                <a:ea typeface="Tahoma" panose="020B0604030504040204" pitchFamily="34" charset="0"/>
                <a:cs typeface="Arial" panose="020B0604020202020204" pitchFamily="34" charset="0"/>
              </a:rPr>
              <a:t>Primary or Specialty Care &gt; Select the Care Need.</a:t>
            </a:r>
          </a:p>
          <a:p>
            <a:endParaRPr lang="en-US"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85359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7957C-494E-AC4E-A1F9-8A09E2BFBA57}"/>
              </a:ext>
            </a:extLst>
          </p:cNvPr>
          <p:cNvSpPr>
            <a:spLocks noGrp="1"/>
          </p:cNvSpPr>
          <p:nvPr>
            <p:ph type="title"/>
          </p:nvPr>
        </p:nvSpPr>
        <p:spPr>
          <a:xfrm>
            <a:off x="169459" y="-226049"/>
            <a:ext cx="10395837" cy="1325563"/>
          </a:xfrm>
        </p:spPr>
        <p:txBody>
          <a:bodyPr/>
          <a:lstStyle/>
          <a:p>
            <a:r>
              <a:rPr lang="en-US" b="1" dirty="0">
                <a:solidFill>
                  <a:srgbClr val="002060"/>
                </a:solidFill>
                <a:latin typeface="Arial" panose="020B0604020202020204" pitchFamily="34" charset="0"/>
                <a:cs typeface="Arial" panose="020B0604020202020204" pitchFamily="34" charset="0"/>
              </a:rPr>
              <a:t>Search Results and Provider Details</a:t>
            </a:r>
          </a:p>
        </p:txBody>
      </p:sp>
      <p:pic>
        <p:nvPicPr>
          <p:cNvPr id="4" name="Picture 3" descr="Graphical user interface, text, application&#10;&#10;Description automatically generated">
            <a:extLst>
              <a:ext uri="{FF2B5EF4-FFF2-40B4-BE49-F238E27FC236}">
                <a16:creationId xmlns:a16="http://schemas.microsoft.com/office/drawing/2014/main" id="{158BF97C-97CF-CC45-A66D-03AF5B2D90B5}"/>
              </a:ext>
            </a:extLst>
          </p:cNvPr>
          <p:cNvPicPr>
            <a:picLocks noChangeAspect="1"/>
          </p:cNvPicPr>
          <p:nvPr/>
        </p:nvPicPr>
        <p:blipFill rotWithShape="1">
          <a:blip r:embed="rId2"/>
          <a:srcRect r="3217"/>
          <a:stretch/>
        </p:blipFill>
        <p:spPr>
          <a:xfrm>
            <a:off x="9794240" y="0"/>
            <a:ext cx="2397760" cy="969816"/>
          </a:xfrm>
          <a:prstGeom prst="rect">
            <a:avLst/>
          </a:prstGeom>
        </p:spPr>
      </p:pic>
      <p:sp>
        <p:nvSpPr>
          <p:cNvPr id="6" name="Rectangle 5">
            <a:extLst>
              <a:ext uri="{FF2B5EF4-FFF2-40B4-BE49-F238E27FC236}">
                <a16:creationId xmlns:a16="http://schemas.microsoft.com/office/drawing/2014/main" id="{85CE6613-6450-E04B-B877-4CA130657303}"/>
              </a:ext>
            </a:extLst>
          </p:cNvPr>
          <p:cNvSpPr/>
          <p:nvPr/>
        </p:nvSpPr>
        <p:spPr>
          <a:xfrm>
            <a:off x="0" y="6105068"/>
            <a:ext cx="12192000" cy="95720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There is no out-of-network coverage under the EPO Plan </a:t>
            </a:r>
          </a:p>
          <a:p>
            <a:pPr algn="ct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unless otherwise required by law.</a:t>
            </a:r>
            <a:endParaRPr lang="en-US" sz="2400" dirty="0">
              <a:latin typeface="Arial" panose="020B0604020202020204" pitchFamily="34" charset="0"/>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25F0A4B7-5724-384C-85E0-AF28A0D1DD80}"/>
              </a:ext>
            </a:extLst>
          </p:cNvPr>
          <p:cNvPicPr>
            <a:picLocks noChangeAspect="1"/>
          </p:cNvPicPr>
          <p:nvPr/>
        </p:nvPicPr>
        <p:blipFill rotWithShape="1">
          <a:blip r:embed="rId3"/>
          <a:srcRect r="65874"/>
          <a:stretch/>
        </p:blipFill>
        <p:spPr>
          <a:xfrm>
            <a:off x="11229535" y="6176059"/>
            <a:ext cx="732430" cy="774700"/>
          </a:xfrm>
          <a:prstGeom prst="rect">
            <a:avLst/>
          </a:prstGeom>
        </p:spPr>
      </p:pic>
      <p:pic>
        <p:nvPicPr>
          <p:cNvPr id="9" name="Picture 8">
            <a:extLst>
              <a:ext uri="{FF2B5EF4-FFF2-40B4-BE49-F238E27FC236}">
                <a16:creationId xmlns:a16="http://schemas.microsoft.com/office/drawing/2014/main" id="{E9DE7962-D044-8125-E49F-FFBA6A35A4DA}"/>
              </a:ext>
            </a:extLst>
          </p:cNvPr>
          <p:cNvPicPr>
            <a:picLocks noChangeAspect="1"/>
          </p:cNvPicPr>
          <p:nvPr/>
        </p:nvPicPr>
        <p:blipFill>
          <a:blip r:embed="rId4"/>
          <a:stretch>
            <a:fillRect/>
          </a:stretch>
        </p:blipFill>
        <p:spPr>
          <a:xfrm>
            <a:off x="169459" y="789104"/>
            <a:ext cx="8753075" cy="5015348"/>
          </a:xfrm>
          <a:prstGeom prst="rect">
            <a:avLst/>
          </a:prstGeom>
        </p:spPr>
      </p:pic>
      <p:sp>
        <p:nvSpPr>
          <p:cNvPr id="3" name="TextBox 2">
            <a:extLst>
              <a:ext uri="{FF2B5EF4-FFF2-40B4-BE49-F238E27FC236}">
                <a16:creationId xmlns:a16="http://schemas.microsoft.com/office/drawing/2014/main" id="{E7DB9930-58FF-22C7-9060-705219C607C8}"/>
              </a:ext>
            </a:extLst>
          </p:cNvPr>
          <p:cNvSpPr txBox="1"/>
          <p:nvPr/>
        </p:nvSpPr>
        <p:spPr>
          <a:xfrm>
            <a:off x="8922534" y="969816"/>
            <a:ext cx="3269466" cy="5016758"/>
          </a:xfrm>
          <a:prstGeom prst="rect">
            <a:avLst/>
          </a:prstGeom>
          <a:noFill/>
        </p:spPr>
        <p:txBody>
          <a:bodyPr wrap="square" rtlCol="0">
            <a:spAutoFit/>
          </a:bodyPr>
          <a:lstStyle/>
          <a:p>
            <a:r>
              <a:rPr lang="en-US" sz="2000" dirty="0">
                <a:latin typeface="Arial" panose="020B0604020202020204" pitchFamily="34" charset="0"/>
                <a:ea typeface="Tahoma" panose="020B0604030504040204" pitchFamily="34" charset="0"/>
                <a:cs typeface="Arial" panose="020B0604020202020204" pitchFamily="34" charset="0"/>
              </a:rPr>
              <a:t>Once you find a provider that interests you, click </a:t>
            </a:r>
            <a:r>
              <a:rPr lang="en-US" sz="2000" b="1" dirty="0">
                <a:solidFill>
                  <a:srgbClr val="F9A03A"/>
                </a:solidFill>
                <a:latin typeface="Arial" panose="020B0604020202020204" pitchFamily="34" charset="0"/>
                <a:ea typeface="Tahoma" panose="020B0604030504040204" pitchFamily="34" charset="0"/>
                <a:cs typeface="Arial" panose="020B0604020202020204" pitchFamily="34" charset="0"/>
              </a:rPr>
              <a:t>View Profile</a:t>
            </a:r>
            <a:r>
              <a:rPr lang="en-US" sz="2000" dirty="0">
                <a:latin typeface="Arial" panose="020B0604020202020204" pitchFamily="34" charset="0"/>
                <a:ea typeface="Tahoma" panose="020B0604030504040204" pitchFamily="34" charset="0"/>
                <a:cs typeface="Arial" panose="020B0604020202020204" pitchFamily="34" charset="0"/>
              </a:rPr>
              <a:t> to learn more about them. </a:t>
            </a:r>
          </a:p>
          <a:p>
            <a:pPr marR="0" lvl="0">
              <a:spcBef>
                <a:spcPts val="0"/>
              </a:spcBef>
              <a:spcAft>
                <a:spcPts val="0"/>
              </a:spcAft>
            </a:pPr>
            <a:r>
              <a:rPr lang="en-US" sz="1600" b="1" i="1" dirty="0">
                <a:solidFill>
                  <a:srgbClr val="F9A03A"/>
                </a:solidFill>
                <a:effectLst/>
                <a:latin typeface="Arial" panose="020B0604020202020204" pitchFamily="34" charset="0"/>
                <a:ea typeface="Calibri" panose="020F0502020204030204" pitchFamily="34" charset="0"/>
                <a:cs typeface="Arial" panose="020B0604020202020204" pitchFamily="34" charset="0"/>
              </a:rPr>
              <a:t>Important Reminder: Before receiving care, team members should confirm the location of where services are received and that the location of the provider is in network, as providers may have multiple affiliations, not all of which may be in our network. The best way to ensure this is to make sure you are receiving care from the provider in the location that matches the address listed on the Shopping for Care Tool.</a:t>
            </a:r>
            <a:endParaRPr lang="en-US" sz="1600" b="1" dirty="0">
              <a:solidFill>
                <a:srgbClr val="F9A03A"/>
              </a:solidFill>
              <a:effectLst/>
              <a:latin typeface="Arial" panose="020B0604020202020204" pitchFamily="34" charset="0"/>
              <a:ea typeface="Calibri" panose="020F0502020204030204" pitchFamily="34" charset="0"/>
              <a:cs typeface="Arial" panose="020B0604020202020204" pitchFamily="34" charset="0"/>
            </a:endParaRPr>
          </a:p>
          <a:p>
            <a:endParaRPr lang="en-US"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33333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7957C-494E-AC4E-A1F9-8A09E2BFBA57}"/>
              </a:ext>
            </a:extLst>
          </p:cNvPr>
          <p:cNvSpPr>
            <a:spLocks noGrp="1"/>
          </p:cNvSpPr>
          <p:nvPr>
            <p:ph type="title"/>
          </p:nvPr>
        </p:nvSpPr>
        <p:spPr>
          <a:xfrm>
            <a:off x="155812" y="-177626"/>
            <a:ext cx="10515600" cy="1325563"/>
          </a:xfrm>
        </p:spPr>
        <p:txBody>
          <a:bodyPr>
            <a:normAutofit/>
          </a:bodyPr>
          <a:lstStyle/>
          <a:p>
            <a:r>
              <a:rPr lang="en-US" sz="2800" b="1" dirty="0">
                <a:solidFill>
                  <a:srgbClr val="002060"/>
                </a:solidFill>
                <a:latin typeface="Arial" panose="020B0604020202020204" pitchFamily="34" charset="0"/>
                <a:cs typeface="Arial" panose="020B0604020202020204" pitchFamily="34" charset="0"/>
              </a:rPr>
              <a:t>Provider Comparison Tool</a:t>
            </a:r>
          </a:p>
        </p:txBody>
      </p:sp>
      <p:pic>
        <p:nvPicPr>
          <p:cNvPr id="4" name="Picture 3" descr="Graphical user interface, text, application&#10;&#10;Description automatically generated">
            <a:extLst>
              <a:ext uri="{FF2B5EF4-FFF2-40B4-BE49-F238E27FC236}">
                <a16:creationId xmlns:a16="http://schemas.microsoft.com/office/drawing/2014/main" id="{158BF97C-97CF-CC45-A66D-03AF5B2D90B5}"/>
              </a:ext>
            </a:extLst>
          </p:cNvPr>
          <p:cNvPicPr>
            <a:picLocks noChangeAspect="1"/>
          </p:cNvPicPr>
          <p:nvPr/>
        </p:nvPicPr>
        <p:blipFill rotWithShape="1">
          <a:blip r:embed="rId2"/>
          <a:srcRect r="3217"/>
          <a:stretch/>
        </p:blipFill>
        <p:spPr>
          <a:xfrm>
            <a:off x="9678824" y="-4928"/>
            <a:ext cx="2513176" cy="1016498"/>
          </a:xfrm>
          <a:prstGeom prst="rect">
            <a:avLst/>
          </a:prstGeom>
        </p:spPr>
      </p:pic>
      <p:sp>
        <p:nvSpPr>
          <p:cNvPr id="6" name="Rectangle 5">
            <a:extLst>
              <a:ext uri="{FF2B5EF4-FFF2-40B4-BE49-F238E27FC236}">
                <a16:creationId xmlns:a16="http://schemas.microsoft.com/office/drawing/2014/main" id="{85CE6613-6450-E04B-B877-4CA130657303}"/>
              </a:ext>
            </a:extLst>
          </p:cNvPr>
          <p:cNvSpPr/>
          <p:nvPr/>
        </p:nvSpPr>
        <p:spPr>
          <a:xfrm>
            <a:off x="0" y="6105068"/>
            <a:ext cx="12192000" cy="95720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www.myhealthtoolkitla.com/links/fmolhs </a:t>
            </a:r>
          </a:p>
        </p:txBody>
      </p:sp>
      <p:pic>
        <p:nvPicPr>
          <p:cNvPr id="8" name="Picture 7" descr="Text&#10;&#10;Description automatically generated with medium confidence">
            <a:extLst>
              <a:ext uri="{FF2B5EF4-FFF2-40B4-BE49-F238E27FC236}">
                <a16:creationId xmlns:a16="http://schemas.microsoft.com/office/drawing/2014/main" id="{25F0A4B7-5724-384C-85E0-AF28A0D1DD80}"/>
              </a:ext>
            </a:extLst>
          </p:cNvPr>
          <p:cNvPicPr>
            <a:picLocks noChangeAspect="1"/>
          </p:cNvPicPr>
          <p:nvPr/>
        </p:nvPicPr>
        <p:blipFill rotWithShape="1">
          <a:blip r:embed="rId3"/>
          <a:srcRect r="65874"/>
          <a:stretch/>
        </p:blipFill>
        <p:spPr>
          <a:xfrm>
            <a:off x="11229535" y="6176059"/>
            <a:ext cx="732430" cy="774700"/>
          </a:xfrm>
          <a:prstGeom prst="rect">
            <a:avLst/>
          </a:prstGeom>
        </p:spPr>
      </p:pic>
      <p:pic>
        <p:nvPicPr>
          <p:cNvPr id="7" name="Picture 6">
            <a:extLst>
              <a:ext uri="{FF2B5EF4-FFF2-40B4-BE49-F238E27FC236}">
                <a16:creationId xmlns:a16="http://schemas.microsoft.com/office/drawing/2014/main" id="{DC686884-E343-6A35-879B-270E227B9F4C}"/>
              </a:ext>
            </a:extLst>
          </p:cNvPr>
          <p:cNvPicPr>
            <a:picLocks noChangeAspect="1"/>
          </p:cNvPicPr>
          <p:nvPr/>
        </p:nvPicPr>
        <p:blipFill>
          <a:blip r:embed="rId4"/>
          <a:stretch>
            <a:fillRect/>
          </a:stretch>
        </p:blipFill>
        <p:spPr>
          <a:xfrm>
            <a:off x="155812" y="739695"/>
            <a:ext cx="8431597" cy="5185255"/>
          </a:xfrm>
          <a:prstGeom prst="rect">
            <a:avLst/>
          </a:prstGeom>
        </p:spPr>
      </p:pic>
      <p:sp>
        <p:nvSpPr>
          <p:cNvPr id="5" name="TextBox 4">
            <a:extLst>
              <a:ext uri="{FF2B5EF4-FFF2-40B4-BE49-F238E27FC236}">
                <a16:creationId xmlns:a16="http://schemas.microsoft.com/office/drawing/2014/main" id="{8CAD2471-CCD4-93B0-76B7-D8FF62ACEF91}"/>
              </a:ext>
            </a:extLst>
          </p:cNvPr>
          <p:cNvSpPr txBox="1"/>
          <p:nvPr/>
        </p:nvSpPr>
        <p:spPr>
          <a:xfrm>
            <a:off x="8536651" y="933050"/>
            <a:ext cx="3098522" cy="923330"/>
          </a:xfrm>
          <a:prstGeom prst="rect">
            <a:avLst/>
          </a:prstGeom>
          <a:noFill/>
        </p:spPr>
        <p:txBody>
          <a:bodyPr wrap="square">
            <a:spAutoFit/>
          </a:bodyPr>
          <a:lstStyle/>
          <a:p>
            <a:r>
              <a:rPr lang="en-US" sz="1800" dirty="0">
                <a:latin typeface="Arial" panose="020B0604020202020204" pitchFamily="34" charset="0"/>
                <a:ea typeface="Tahoma" panose="020B0604030504040204" pitchFamily="34" charset="0"/>
                <a:cs typeface="Arial" panose="020B0604020202020204" pitchFamily="34" charset="0"/>
              </a:rPr>
              <a:t>Compare two providers that interest you to see what could be the best fit for you.</a:t>
            </a:r>
          </a:p>
        </p:txBody>
      </p:sp>
    </p:spTree>
    <p:extLst>
      <p:ext uri="{BB962C8B-B14F-4D97-AF65-F5344CB8AC3E}">
        <p14:creationId xmlns:p14="http://schemas.microsoft.com/office/powerpoint/2010/main" val="1827405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7957C-494E-AC4E-A1F9-8A09E2BFBA57}"/>
              </a:ext>
            </a:extLst>
          </p:cNvPr>
          <p:cNvSpPr>
            <a:spLocks noGrp="1"/>
          </p:cNvSpPr>
          <p:nvPr>
            <p:ph type="title"/>
          </p:nvPr>
        </p:nvSpPr>
        <p:spPr>
          <a:xfrm>
            <a:off x="169459" y="-182082"/>
            <a:ext cx="10515600" cy="1325563"/>
          </a:xfrm>
        </p:spPr>
        <p:txBody>
          <a:bodyPr/>
          <a:lstStyle/>
          <a:p>
            <a:r>
              <a:rPr lang="en-US" b="1" dirty="0">
                <a:solidFill>
                  <a:srgbClr val="002060"/>
                </a:solidFill>
                <a:latin typeface="Arial" panose="020B0604020202020204" pitchFamily="34" charset="0"/>
                <a:cs typeface="Arial" panose="020B0604020202020204" pitchFamily="34" charset="0"/>
              </a:rPr>
              <a:t>Results Page – Map View</a:t>
            </a:r>
          </a:p>
        </p:txBody>
      </p:sp>
      <p:pic>
        <p:nvPicPr>
          <p:cNvPr id="4" name="Picture 3" descr="Graphical user interface, text, application&#10;&#10;Description automatically generated">
            <a:extLst>
              <a:ext uri="{FF2B5EF4-FFF2-40B4-BE49-F238E27FC236}">
                <a16:creationId xmlns:a16="http://schemas.microsoft.com/office/drawing/2014/main" id="{158BF97C-97CF-CC45-A66D-03AF5B2D90B5}"/>
              </a:ext>
            </a:extLst>
          </p:cNvPr>
          <p:cNvPicPr>
            <a:picLocks noChangeAspect="1"/>
          </p:cNvPicPr>
          <p:nvPr/>
        </p:nvPicPr>
        <p:blipFill rotWithShape="1">
          <a:blip r:embed="rId2"/>
          <a:srcRect r="3217"/>
          <a:stretch/>
        </p:blipFill>
        <p:spPr>
          <a:xfrm>
            <a:off x="9853684" y="-4928"/>
            <a:ext cx="2338316" cy="945773"/>
          </a:xfrm>
          <a:prstGeom prst="rect">
            <a:avLst/>
          </a:prstGeom>
        </p:spPr>
      </p:pic>
      <p:sp>
        <p:nvSpPr>
          <p:cNvPr id="6" name="Rectangle 5">
            <a:extLst>
              <a:ext uri="{FF2B5EF4-FFF2-40B4-BE49-F238E27FC236}">
                <a16:creationId xmlns:a16="http://schemas.microsoft.com/office/drawing/2014/main" id="{85CE6613-6450-E04B-B877-4CA130657303}"/>
              </a:ext>
            </a:extLst>
          </p:cNvPr>
          <p:cNvSpPr/>
          <p:nvPr/>
        </p:nvSpPr>
        <p:spPr>
          <a:xfrm>
            <a:off x="0" y="6105068"/>
            <a:ext cx="12192000" cy="95720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latin typeface="Arial" panose="020B0604020202020204" pitchFamily="34" charset="0"/>
                <a:cs typeface="Arial" panose="020B0604020202020204" pitchFamily="34" charset="0"/>
                <a:hlinkClick r:id="rId3"/>
              </a:rPr>
              <a:t>myhealthtoolkitla.com</a:t>
            </a:r>
            <a:r>
              <a:rPr lang="en-US" sz="2400" b="1" dirty="0">
                <a:solidFill>
                  <a:schemeClr val="bg1"/>
                </a:solidFill>
                <a:latin typeface="Arial" panose="020B0604020202020204" pitchFamily="34" charset="0"/>
                <a:cs typeface="Arial" panose="020B0604020202020204" pitchFamily="34" charset="0"/>
                <a:hlinkClick r:id="rId3"/>
              </a:rPr>
              <a:t>/links/fmolhs </a:t>
            </a:r>
            <a:endParaRPr lang="en-US" sz="2400" b="1" dirty="0">
              <a:solidFill>
                <a:schemeClr val="bg1"/>
              </a:solidFill>
              <a:latin typeface="Arial" panose="020B0604020202020204" pitchFamily="34" charset="0"/>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25F0A4B7-5724-384C-85E0-AF28A0D1DD80}"/>
              </a:ext>
            </a:extLst>
          </p:cNvPr>
          <p:cNvPicPr>
            <a:picLocks noChangeAspect="1"/>
          </p:cNvPicPr>
          <p:nvPr/>
        </p:nvPicPr>
        <p:blipFill rotWithShape="1">
          <a:blip r:embed="rId4"/>
          <a:srcRect r="65874"/>
          <a:stretch/>
        </p:blipFill>
        <p:spPr>
          <a:xfrm>
            <a:off x="11229535" y="6176059"/>
            <a:ext cx="732430" cy="774700"/>
          </a:xfrm>
          <a:prstGeom prst="rect">
            <a:avLst/>
          </a:prstGeom>
        </p:spPr>
      </p:pic>
      <p:pic>
        <p:nvPicPr>
          <p:cNvPr id="18" name="Picture 17">
            <a:extLst>
              <a:ext uri="{FF2B5EF4-FFF2-40B4-BE49-F238E27FC236}">
                <a16:creationId xmlns:a16="http://schemas.microsoft.com/office/drawing/2014/main" id="{02728B5E-CBFD-0FFE-F9A6-827A1DAEFC52}"/>
              </a:ext>
            </a:extLst>
          </p:cNvPr>
          <p:cNvPicPr>
            <a:picLocks noChangeAspect="1"/>
          </p:cNvPicPr>
          <p:nvPr/>
        </p:nvPicPr>
        <p:blipFill>
          <a:blip r:embed="rId5"/>
          <a:stretch>
            <a:fillRect/>
          </a:stretch>
        </p:blipFill>
        <p:spPr>
          <a:xfrm>
            <a:off x="343802" y="905905"/>
            <a:ext cx="8002941" cy="5046189"/>
          </a:xfrm>
          <a:prstGeom prst="rect">
            <a:avLst/>
          </a:prstGeom>
        </p:spPr>
      </p:pic>
      <p:sp>
        <p:nvSpPr>
          <p:cNvPr id="3" name="TextBox 2">
            <a:extLst>
              <a:ext uri="{FF2B5EF4-FFF2-40B4-BE49-F238E27FC236}">
                <a16:creationId xmlns:a16="http://schemas.microsoft.com/office/drawing/2014/main" id="{489953CE-0EAE-9679-A458-D3BDF709458F}"/>
              </a:ext>
            </a:extLst>
          </p:cNvPr>
          <p:cNvSpPr txBox="1"/>
          <p:nvPr/>
        </p:nvSpPr>
        <p:spPr>
          <a:xfrm>
            <a:off x="8536651" y="933050"/>
            <a:ext cx="3098522" cy="923330"/>
          </a:xfrm>
          <a:prstGeom prst="rect">
            <a:avLst/>
          </a:prstGeom>
          <a:noFill/>
        </p:spPr>
        <p:txBody>
          <a:bodyPr wrap="square">
            <a:spAutoFit/>
          </a:bodyPr>
          <a:lstStyle/>
          <a:p>
            <a:r>
              <a:rPr lang="en-US" sz="1800" dirty="0">
                <a:latin typeface="Arial" panose="020B0604020202020204" pitchFamily="34" charset="0"/>
                <a:ea typeface="Tahoma" panose="020B0604030504040204" pitchFamily="34" charset="0"/>
                <a:cs typeface="Arial" panose="020B0604020202020204" pitchFamily="34" charset="0"/>
              </a:rPr>
              <a:t>Map out the location of where you will receive services. </a:t>
            </a:r>
          </a:p>
        </p:txBody>
      </p:sp>
    </p:spTree>
    <p:extLst>
      <p:ext uri="{BB962C8B-B14F-4D97-AF65-F5344CB8AC3E}">
        <p14:creationId xmlns:p14="http://schemas.microsoft.com/office/powerpoint/2010/main" val="1529968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7957C-494E-AC4E-A1F9-8A09E2BFBA57}"/>
              </a:ext>
            </a:extLst>
          </p:cNvPr>
          <p:cNvSpPr>
            <a:spLocks noGrp="1"/>
          </p:cNvSpPr>
          <p:nvPr>
            <p:ph type="title"/>
          </p:nvPr>
        </p:nvSpPr>
        <p:spPr>
          <a:xfrm>
            <a:off x="169459" y="-182082"/>
            <a:ext cx="10515600" cy="1325563"/>
          </a:xfrm>
        </p:spPr>
        <p:txBody>
          <a:bodyPr/>
          <a:lstStyle/>
          <a:p>
            <a:r>
              <a:rPr lang="en-US" b="1" dirty="0">
                <a:solidFill>
                  <a:srgbClr val="002060"/>
                </a:solidFill>
                <a:latin typeface="Arial" panose="020B0604020202020204" pitchFamily="34" charset="0"/>
                <a:cs typeface="Arial" panose="020B0604020202020204" pitchFamily="34" charset="0"/>
              </a:rPr>
              <a:t>Patient Reviews</a:t>
            </a:r>
          </a:p>
        </p:txBody>
      </p:sp>
      <p:pic>
        <p:nvPicPr>
          <p:cNvPr id="4" name="Picture 3" descr="Graphical user interface, text, application&#10;&#10;Description automatically generated">
            <a:extLst>
              <a:ext uri="{FF2B5EF4-FFF2-40B4-BE49-F238E27FC236}">
                <a16:creationId xmlns:a16="http://schemas.microsoft.com/office/drawing/2014/main" id="{158BF97C-97CF-CC45-A66D-03AF5B2D90B5}"/>
              </a:ext>
            </a:extLst>
          </p:cNvPr>
          <p:cNvPicPr>
            <a:picLocks noChangeAspect="1"/>
          </p:cNvPicPr>
          <p:nvPr/>
        </p:nvPicPr>
        <p:blipFill rotWithShape="1">
          <a:blip r:embed="rId2"/>
          <a:srcRect r="3217"/>
          <a:stretch/>
        </p:blipFill>
        <p:spPr>
          <a:xfrm>
            <a:off x="8738075" y="-4928"/>
            <a:ext cx="3453925" cy="1397000"/>
          </a:xfrm>
          <a:prstGeom prst="rect">
            <a:avLst/>
          </a:prstGeom>
        </p:spPr>
      </p:pic>
      <p:sp>
        <p:nvSpPr>
          <p:cNvPr id="6" name="Rectangle 5">
            <a:extLst>
              <a:ext uri="{FF2B5EF4-FFF2-40B4-BE49-F238E27FC236}">
                <a16:creationId xmlns:a16="http://schemas.microsoft.com/office/drawing/2014/main" id="{85CE6613-6450-E04B-B877-4CA130657303}"/>
              </a:ext>
            </a:extLst>
          </p:cNvPr>
          <p:cNvSpPr/>
          <p:nvPr/>
        </p:nvSpPr>
        <p:spPr>
          <a:xfrm>
            <a:off x="0" y="6105068"/>
            <a:ext cx="12192000" cy="95720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latin typeface="Arial" panose="020B0604020202020204" pitchFamily="34" charset="0"/>
                <a:cs typeface="Arial" panose="020B0604020202020204" pitchFamily="34" charset="0"/>
                <a:hlinkClick r:id="rId3"/>
              </a:rPr>
              <a:t>myhealthtoolkitla.com</a:t>
            </a:r>
            <a:r>
              <a:rPr lang="en-US" sz="2400" b="1" dirty="0">
                <a:solidFill>
                  <a:schemeClr val="bg1"/>
                </a:solidFill>
                <a:latin typeface="Arial" panose="020B0604020202020204" pitchFamily="34" charset="0"/>
                <a:cs typeface="Arial" panose="020B0604020202020204" pitchFamily="34" charset="0"/>
                <a:hlinkClick r:id="rId3"/>
              </a:rPr>
              <a:t>/links/fmolhs </a:t>
            </a:r>
            <a:endParaRPr lang="en-US" sz="2400" b="1" dirty="0">
              <a:solidFill>
                <a:schemeClr val="bg1"/>
              </a:solidFill>
              <a:latin typeface="Arial" panose="020B0604020202020204" pitchFamily="34" charset="0"/>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25F0A4B7-5724-384C-85E0-AF28A0D1DD80}"/>
              </a:ext>
            </a:extLst>
          </p:cNvPr>
          <p:cNvPicPr>
            <a:picLocks noChangeAspect="1"/>
          </p:cNvPicPr>
          <p:nvPr/>
        </p:nvPicPr>
        <p:blipFill rotWithShape="1">
          <a:blip r:embed="rId4"/>
          <a:srcRect r="65874"/>
          <a:stretch/>
        </p:blipFill>
        <p:spPr>
          <a:xfrm>
            <a:off x="11229535" y="6176059"/>
            <a:ext cx="732430" cy="774700"/>
          </a:xfrm>
          <a:prstGeom prst="rect">
            <a:avLst/>
          </a:prstGeom>
        </p:spPr>
      </p:pic>
      <p:pic>
        <p:nvPicPr>
          <p:cNvPr id="5" name="Picture 4">
            <a:extLst>
              <a:ext uri="{FF2B5EF4-FFF2-40B4-BE49-F238E27FC236}">
                <a16:creationId xmlns:a16="http://schemas.microsoft.com/office/drawing/2014/main" id="{81A1C019-2565-5AA1-1E64-29D846A79AF3}"/>
              </a:ext>
            </a:extLst>
          </p:cNvPr>
          <p:cNvPicPr>
            <a:picLocks noChangeAspect="1"/>
          </p:cNvPicPr>
          <p:nvPr/>
        </p:nvPicPr>
        <p:blipFill>
          <a:blip r:embed="rId5"/>
          <a:stretch>
            <a:fillRect/>
          </a:stretch>
        </p:blipFill>
        <p:spPr>
          <a:xfrm>
            <a:off x="354588" y="1073907"/>
            <a:ext cx="7894890" cy="4946673"/>
          </a:xfrm>
          <a:prstGeom prst="rect">
            <a:avLst/>
          </a:prstGeom>
        </p:spPr>
      </p:pic>
      <p:sp>
        <p:nvSpPr>
          <p:cNvPr id="3" name="TextBox 2">
            <a:extLst>
              <a:ext uri="{FF2B5EF4-FFF2-40B4-BE49-F238E27FC236}">
                <a16:creationId xmlns:a16="http://schemas.microsoft.com/office/drawing/2014/main" id="{30429C89-15D4-5AE3-D1E1-0B63739D7264}"/>
              </a:ext>
            </a:extLst>
          </p:cNvPr>
          <p:cNvSpPr txBox="1"/>
          <p:nvPr/>
        </p:nvSpPr>
        <p:spPr>
          <a:xfrm>
            <a:off x="8586347" y="2114984"/>
            <a:ext cx="3098522" cy="646331"/>
          </a:xfrm>
          <a:prstGeom prst="rect">
            <a:avLst/>
          </a:prstGeom>
          <a:noFill/>
        </p:spPr>
        <p:txBody>
          <a:bodyPr wrap="square">
            <a:spAutoFit/>
          </a:bodyPr>
          <a:lstStyle/>
          <a:p>
            <a:r>
              <a:rPr lang="en-US" sz="1800" dirty="0">
                <a:latin typeface="Arial" panose="020B0604020202020204" pitchFamily="34" charset="0"/>
                <a:ea typeface="Tahoma" panose="020B0604030504040204" pitchFamily="34" charset="0"/>
                <a:cs typeface="Arial" panose="020B0604020202020204" pitchFamily="34" charset="0"/>
              </a:rPr>
              <a:t>Checkout reviews from patients.</a:t>
            </a:r>
          </a:p>
        </p:txBody>
      </p:sp>
    </p:spTree>
    <p:extLst>
      <p:ext uri="{BB962C8B-B14F-4D97-AF65-F5344CB8AC3E}">
        <p14:creationId xmlns:p14="http://schemas.microsoft.com/office/powerpoint/2010/main" val="450623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mage xmlns="35c662fb-6b7e-4a5b-b4a7-c78bdd4aad53" xsi:nil="true"/>
    <_ip_UnifiedCompliancePolicyUIAction xmlns="http://schemas.microsoft.com/sharepoint/v3" xsi:nil="true"/>
    <TaxCatchAll xmlns="c155d970-6f26-4d69-9455-cc5698501050" xsi:nil="true"/>
    <_Flow_SignoffStatus xmlns="35c662fb-6b7e-4a5b-b4a7-c78bdd4aad53" xsi:nil="true"/>
    <Hyperlink xmlns="35c662fb-6b7e-4a5b-b4a7-c78bdd4aad53">
      <Url xsi:nil="true"/>
      <Description xsi:nil="true"/>
    </Hyperlink>
    <_ip_UnifiedCompliancePolicyProperties xmlns="http://schemas.microsoft.com/sharepoint/v3" xsi:nil="true"/>
    <Tumbnail_x0020_view xmlns="35c662fb-6b7e-4a5b-b4a7-c78bdd4aad53" xsi:nil="true"/>
    <Photo_x0020_Info xmlns="35c662fb-6b7e-4a5b-b4a7-c78bdd4aad53" xsi:nil="true"/>
    <Thumbnail xmlns="35c662fb-6b7e-4a5b-b4a7-c78bdd4aad53" xsi:nil="true"/>
    <TaxKeywordTaxHTField xmlns="c155d970-6f26-4d69-9455-cc5698501050">
      <Terms xmlns="http://schemas.microsoft.com/office/infopath/2007/PartnerControls"/>
    </TaxKeywordTaxHTField>
    <Thumbnail_x0020_View xmlns="35c662fb-6b7e-4a5b-b4a7-c78bdd4aad53" xsi:nil="true"/>
    <image0 xmlns="35c662fb-6b7e-4a5b-b4a7-c78bdd4aad53" xsi:nil="true"/>
    <lcf76f155ced4ddcb4097134ff3c332f xmlns="35c662fb-6b7e-4a5b-b4a7-c78bdd4aad5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952B04C732F242B8EF4751035ABA51" ma:contentTypeVersion="30" ma:contentTypeDescription="Create a new document." ma:contentTypeScope="" ma:versionID="b783840d96efc885d26a8322a63bb677">
  <xsd:schema xmlns:xsd="http://www.w3.org/2001/XMLSchema" xmlns:xs="http://www.w3.org/2001/XMLSchema" xmlns:p="http://schemas.microsoft.com/office/2006/metadata/properties" xmlns:ns1="http://schemas.microsoft.com/sharepoint/v3" xmlns:ns2="35c662fb-6b7e-4a5b-b4a7-c78bdd4aad53" xmlns:ns3="c155d970-6f26-4d69-9455-cc5698501050" targetNamespace="http://schemas.microsoft.com/office/2006/metadata/properties" ma:root="true" ma:fieldsID="a7737a10195e90f25c0eb60e1c84be55" ns1:_="" ns2:_="" ns3:_="">
    <xsd:import namespace="http://schemas.microsoft.com/sharepoint/v3"/>
    <xsd:import namespace="35c662fb-6b7e-4a5b-b4a7-c78bdd4aad53"/>
    <xsd:import namespace="c155d970-6f26-4d69-9455-cc5698501050"/>
    <xsd:element name="properties">
      <xsd:complexType>
        <xsd:sequence>
          <xsd:element name="documentManagement">
            <xsd:complexType>
              <xsd:all>
                <xsd:element ref="ns2:Tumbnail_x0020_view" minOccurs="0"/>
                <xsd:element ref="ns2:Photo_x0020_Info"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Thumbnail" minOccurs="0"/>
                <xsd:element ref="ns3:TaxKeywordTaxHTField" minOccurs="0"/>
                <xsd:element ref="ns3:TaxCatchAll" minOccurs="0"/>
                <xsd:element ref="ns2:_Flow_SignoffStatus" minOccurs="0"/>
                <xsd:element ref="ns1:_ip_UnifiedCompliancePolicyProperties" minOccurs="0"/>
                <xsd:element ref="ns1:_ip_UnifiedCompliancePolicyUIAction" minOccurs="0"/>
                <xsd:element ref="ns2:MediaLengthInSeconds" minOccurs="0"/>
                <xsd:element ref="ns2:Hyperlink" minOccurs="0"/>
                <xsd:element ref="ns2:Image" minOccurs="0"/>
                <xsd:element ref="ns2:Thumbnail_x0020_View" minOccurs="0"/>
                <xsd:element ref="ns2:lcf76f155ced4ddcb4097134ff3c332f" minOccurs="0"/>
                <xsd:element ref="ns2:image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ma:readOnly="false">
      <xsd:simpleType>
        <xsd:restriction base="dms:Note"/>
      </xsd:simpleType>
    </xsd:element>
    <xsd:element name="_ip_UnifiedCompliancePolicyUIAction" ma:index="27"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c662fb-6b7e-4a5b-b4a7-c78bdd4aad53" elementFormDefault="qualified">
    <xsd:import namespace="http://schemas.microsoft.com/office/2006/documentManagement/types"/>
    <xsd:import namespace="http://schemas.microsoft.com/office/infopath/2007/PartnerControls"/>
    <xsd:element name="Tumbnail_x0020_view" ma:index="1" nillable="true" ma:displayName="Tumbnail view" ma:internalName="Tumbnail_x0020_view" ma:readOnly="false">
      <xsd:simpleType>
        <xsd:restriction base="dms:Text">
          <xsd:maxLength value="255"/>
        </xsd:restriction>
      </xsd:simpleType>
    </xsd:element>
    <xsd:element name="Photo_x0020_Info" ma:index="2" nillable="true" ma:displayName="Photo Info" ma:internalName="Photo_x0020_Info" ma:readOnly="false">
      <xsd:simpleType>
        <xsd:restriction base="dms:Note">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hidden="true"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hidden="true" ma:internalName="MediaServiceLocation"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hidden="true" ma:internalName="MediaServiceKeyPoints" ma:readOnly="true">
      <xsd:simpleType>
        <xsd:restriction base="dms:Note"/>
      </xsd:simpleType>
    </xsd:element>
    <xsd:element name="Thumbnail" ma:index="21" nillable="true" ma:displayName="Notes" ma:format="Dropdown" ma:hidden="true" ma:internalName="Thumbnail">
      <xsd:simpleType>
        <xsd:restriction base="dms:Note"/>
      </xsd:simpleType>
    </xsd:element>
    <xsd:element name="_Flow_SignoffStatus" ma:index="25" nillable="true" ma:displayName="Sign-off status" ma:hidden="true" ma:internalName="Sign_x002d_off_x0020_status" ma:readOnly="false">
      <xsd:simpleType>
        <xsd:restriction base="dms:Text"/>
      </xsd:simpleType>
    </xsd:element>
    <xsd:element name="MediaLengthInSeconds" ma:index="29" nillable="true" ma:displayName="Length (seconds)" ma:internalName="MediaLengthInSeconds" ma:readOnly="true">
      <xsd:simpleType>
        <xsd:restriction base="dms:Unknown"/>
      </xsd:simpleType>
    </xsd:element>
    <xsd:element name="Hyperlink" ma:index="30"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Image" ma:index="31" nillable="true" ma:displayName="Image" ma:format="Thumbnail" ma:internalName="Image">
      <xsd:simpleType>
        <xsd:restriction base="dms:Unknown"/>
      </xsd:simpleType>
    </xsd:element>
    <xsd:element name="Thumbnail_x0020_View" ma:index="32" nillable="true" ma:displayName="Thumbnail View" ma:format="Thumbnail" ma:internalName="Thumbnail_x0020_View">
      <xsd:simpleType>
        <xsd:restriction base="dms:Unknown"/>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8d1ed79f-4c70-47ac-a5b3-9e3a308b1659" ma:termSetId="09814cd3-568e-fe90-9814-8d621ff8fb84" ma:anchorId="fba54fb3-c3e1-fe81-a776-ca4b69148c4d" ma:open="true" ma:isKeyword="false">
      <xsd:complexType>
        <xsd:sequence>
          <xsd:element ref="pc:Terms" minOccurs="0" maxOccurs="1"/>
        </xsd:sequence>
      </xsd:complexType>
    </xsd:element>
    <xsd:element name="image0" ma:index="35" nillable="true" ma:displayName="image" ma:format="Thumbnail" ma:internalName="image0">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155d970-6f26-4d69-9455-cc5698501050" elementFormDefault="qualified">
    <xsd:import namespace="http://schemas.microsoft.com/office/2006/documentManagement/types"/>
    <xsd:import namespace="http://schemas.microsoft.com/office/infopath/2007/PartnerControls"/>
    <xsd:element name="SharedWithUsers" ma:index="16"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hidden="true" ma:internalName="SharedWithDetails" ma:readOnly="true">
      <xsd:simpleType>
        <xsd:restriction base="dms:Note"/>
      </xsd:simpleType>
    </xsd:element>
    <xsd:element name="TaxKeywordTaxHTField" ma:index="23" nillable="true" ma:taxonomy="true" ma:internalName="TaxKeywordTaxHTField" ma:taxonomyFieldName="TaxKeyword" ma:displayName="Enterprise Keywords" ma:readOnly="false" ma:fieldId="{23f27201-bee3-471e-b2e7-b64fd8b7ca38}" ma:taxonomyMulti="true" ma:sspId="8d1ed79f-4c70-47ac-a5b3-9e3a308b1659" ma:termSetId="00000000-0000-0000-0000-000000000000" ma:anchorId="00000000-0000-0000-0000-000000000000" ma:open="true" ma:isKeyword="true">
      <xsd:complexType>
        <xsd:sequence>
          <xsd:element ref="pc:Terms" minOccurs="0" maxOccurs="1"/>
        </xsd:sequence>
      </xsd:complexType>
    </xsd:element>
    <xsd:element name="TaxCatchAll" ma:index="24" nillable="true" ma:displayName="Taxonomy Catch All Column" ma:hidden="true" ma:list="{e4e33a05-9f72-43de-8cc2-ccfda7320b4b}" ma:internalName="TaxCatchAll" ma:readOnly="false" ma:showField="CatchAllData" ma:web="c155d970-6f26-4d69-9455-cc56985010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FBE37F-669E-4E76-BD43-C5EB757673CF}">
  <ds:schemaRefs>
    <ds:schemaRef ds:uri="http://schemas.microsoft.com/sharepoint/v3/contenttype/forms"/>
  </ds:schemaRefs>
</ds:datastoreItem>
</file>

<file path=customXml/itemProps2.xml><?xml version="1.0" encoding="utf-8"?>
<ds:datastoreItem xmlns:ds="http://schemas.openxmlformats.org/officeDocument/2006/customXml" ds:itemID="{57DBAD7C-8C40-485F-BFDD-6F45C46F4E50}">
  <ds:schemaRefs>
    <ds:schemaRef ds:uri="http://schemas.microsoft.com/office/2006/metadata/properties"/>
    <ds:schemaRef ds:uri="http://purl.org/dc/elements/1.1/"/>
    <ds:schemaRef ds:uri="http://purl.org/dc/terms/"/>
    <ds:schemaRef ds:uri="35c662fb-6b7e-4a5b-b4a7-c78bdd4aad53"/>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c155d970-6f26-4d69-9455-cc5698501050"/>
    <ds:schemaRef ds:uri="http://schemas.microsoft.com/sharepoint/v3"/>
    <ds:schemaRef ds:uri="http://purl.org/dc/dcmitype/"/>
  </ds:schemaRefs>
</ds:datastoreItem>
</file>

<file path=customXml/itemProps3.xml><?xml version="1.0" encoding="utf-8"?>
<ds:datastoreItem xmlns:ds="http://schemas.openxmlformats.org/officeDocument/2006/customXml" ds:itemID="{CEF580D2-C85F-4699-AEE3-446F4EB7AF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5c662fb-6b7e-4a5b-b4a7-c78bdd4aad53"/>
    <ds:schemaRef ds:uri="c155d970-6f26-4d69-9455-cc56985010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6006</TotalTime>
  <Words>912</Words>
  <Application>Microsoft Office PowerPoint</Application>
  <PresentationFormat>Widescreen</PresentationFormat>
  <Paragraphs>79</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Avenir Black</vt:lpstr>
      <vt:lpstr>Avenir Medium</vt:lpstr>
      <vt:lpstr>Avenir-Book</vt:lpstr>
      <vt:lpstr>Avenir-Medium</vt:lpstr>
      <vt:lpstr>Calibri</vt:lpstr>
      <vt:lpstr>Calibri Light</vt:lpstr>
      <vt:lpstr>Tahoma</vt:lpstr>
      <vt:lpstr>Office Theme</vt:lpstr>
      <vt:lpstr>PowerPoint Presentation</vt:lpstr>
      <vt:lpstr>About the Find Care Tool</vt:lpstr>
      <vt:lpstr> How to Access the Find Care Tool </vt:lpstr>
      <vt:lpstr>How to Access the Find Care Tool</vt:lpstr>
      <vt:lpstr>Searching for a Provider</vt:lpstr>
      <vt:lpstr>Search Results and Provider Details</vt:lpstr>
      <vt:lpstr>Provider Comparison Tool</vt:lpstr>
      <vt:lpstr>Results Page – Map View</vt:lpstr>
      <vt:lpstr>Patient Reviews</vt:lpstr>
      <vt:lpstr>My Health – Provider Network</vt:lpstr>
      <vt:lpstr>My Health Toolkit – On the Go</vt:lpstr>
      <vt:lpstr>Where to Go with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Health – EPO</dc:title>
  <dc:creator>Verret, Lexi M</dc:creator>
  <cp:lastModifiedBy>Pania, Michele W</cp:lastModifiedBy>
  <cp:revision>163</cp:revision>
  <dcterms:created xsi:type="dcterms:W3CDTF">2021-09-24T01:22:35Z</dcterms:created>
  <dcterms:modified xsi:type="dcterms:W3CDTF">2023-12-28T17:12:06Z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0x0101007D952B04C732F242B8EF4751035ABA51</vt:lpwstr>
  </property>
  <property fmtid="{D5CDD505-2E9C-101B-9397-08002B2CF9AE}" pid="3" name="TaxKeyword">
    <vt:lpwstr/>
  </property>
  <property fmtid="{D5CDD505-2E9C-101B-9397-08002B2CF9AE}" pid="4" name="MediaServiceImageTags">
    <vt:lpwstr/>
  </property>
</Properties>
</file>